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2"/>
    <p:sldMasterId id="2147483828" r:id="rId3"/>
    <p:sldMasterId id="2147483979" r:id="rId4"/>
    <p:sldMasterId id="2147483991" r:id="rId5"/>
  </p:sldMasterIdLst>
  <p:notesMasterIdLst>
    <p:notesMasterId r:id="rId23"/>
  </p:notesMasterIdLst>
  <p:handoutMasterIdLst>
    <p:handoutMasterId r:id="rId24"/>
  </p:handoutMasterIdLst>
  <p:sldIdLst>
    <p:sldId id="374" r:id="rId6"/>
    <p:sldId id="403" r:id="rId7"/>
    <p:sldId id="402" r:id="rId8"/>
    <p:sldId id="378" r:id="rId9"/>
    <p:sldId id="383" r:id="rId10"/>
    <p:sldId id="390" r:id="rId11"/>
    <p:sldId id="400" r:id="rId12"/>
    <p:sldId id="392" r:id="rId13"/>
    <p:sldId id="393" r:id="rId14"/>
    <p:sldId id="388" r:id="rId15"/>
    <p:sldId id="399" r:id="rId16"/>
    <p:sldId id="395" r:id="rId17"/>
    <p:sldId id="394" r:id="rId18"/>
    <p:sldId id="396" r:id="rId19"/>
    <p:sldId id="384" r:id="rId20"/>
    <p:sldId id="325" r:id="rId21"/>
    <p:sldId id="256" r:id="rId22"/>
  </p:sldIdLst>
  <p:sldSz cx="12192000" cy="6858000"/>
  <p:notesSz cx="7010400" cy="92964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8" userDrawn="1">
          <p15:clr>
            <a:srgbClr val="A4A3A4"/>
          </p15:clr>
        </p15:guide>
        <p15:guide id="2" pos="7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EEEE"/>
    <a:srgbClr val="FFFFFF"/>
    <a:srgbClr val="0070C0"/>
    <a:srgbClr val="FFFCF9"/>
    <a:srgbClr val="C9E8F1"/>
    <a:srgbClr val="F2F2F2"/>
    <a:srgbClr val="FFFF66"/>
    <a:srgbClr val="1F88C8"/>
    <a:srgbClr val="78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E5F74-B7A9-4232-9F66-B9C8D0134912}" v="317" dt="2019-04-25T13:05:29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8" autoAdjust="0"/>
    <p:restoredTop sz="94249" autoAdjust="0"/>
  </p:normalViewPr>
  <p:slideViewPr>
    <p:cSldViewPr snapToGrid="0">
      <p:cViewPr varScale="1">
        <p:scale>
          <a:sx n="110" d="100"/>
          <a:sy n="110" d="100"/>
        </p:scale>
        <p:origin x="960" y="82"/>
      </p:cViewPr>
      <p:guideLst>
        <p:guide orient="horz" pos="3728"/>
        <p:guide pos="7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8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5A92CF3-86A2-4326-985B-2A1E3382EA5D}" type="datetimeFigureOut">
              <a:rPr lang="en-CA" smtClean="0"/>
              <a:t>2019-04-25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AA30A831-5624-4941-BB7E-B6A269FD25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99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6DD2210-1ACC-43B2-B87E-97441FB5D898}" type="datetimeFigureOut">
              <a:rPr lang="en-CA" smtClean="0"/>
              <a:t>2019-04-25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E686D274-A779-46C4-96B0-CADA67673B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896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Who am I?</a:t>
            </a:r>
          </a:p>
          <a:p>
            <a:pPr marL="171176" indent="-171176">
              <a:buFontTx/>
              <a:buChar char="-"/>
            </a:pPr>
            <a:r>
              <a:rPr lang="en-CA" dirty="0"/>
              <a:t>CIO &amp; Executive Leader</a:t>
            </a:r>
          </a:p>
          <a:p>
            <a:pPr marL="171176" indent="-171176">
              <a:buFontTx/>
              <a:buChar char="-"/>
            </a:pPr>
            <a:r>
              <a:rPr lang="en-CA" dirty="0"/>
              <a:t>JDI, Ford</a:t>
            </a:r>
          </a:p>
          <a:p>
            <a:pPr marL="171176" indent="-171176">
              <a:buFontTx/>
              <a:buChar char="-"/>
            </a:pPr>
            <a:r>
              <a:rPr lang="en-CA" dirty="0"/>
              <a:t>Studied and blogged on Change Management and Leadership for &gt;15 years</a:t>
            </a:r>
          </a:p>
          <a:p>
            <a:endParaRPr lang="en-CA" dirty="0"/>
          </a:p>
          <a:p>
            <a:r>
              <a:rPr lang="en-CA" dirty="0"/>
              <a:t>Hands-up: </a:t>
            </a:r>
          </a:p>
          <a:p>
            <a:pPr marL="171176" indent="-171176" defTabSz="912937">
              <a:buFont typeface="Arial" panose="020B0604020202020204" pitchFamily="34" charset="0"/>
              <a:buChar char="•"/>
            </a:pPr>
            <a:r>
              <a:rPr lang="en-CA" dirty="0"/>
              <a:t>How many of you are responsible for a team (small or large)?</a:t>
            </a:r>
          </a:p>
          <a:p>
            <a:pPr marL="171176" indent="-171176" defTabSz="912937">
              <a:buFont typeface="Arial" panose="020B0604020202020204" pitchFamily="34" charset="0"/>
              <a:buChar char="•"/>
            </a:pPr>
            <a:r>
              <a:rPr lang="en-CA" dirty="0"/>
              <a:t>How many of you are leaders?  </a:t>
            </a:r>
            <a:br>
              <a:rPr lang="en-CA" dirty="0"/>
            </a:br>
            <a:r>
              <a:rPr lang="en-CA" dirty="0"/>
              <a:t>I have news for you – you all are!</a:t>
            </a:r>
          </a:p>
          <a:p>
            <a:endParaRPr lang="en-CA" dirty="0"/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“Leadership is a choice not a position” — Stephen Covey</a:t>
            </a:r>
            <a:endParaRPr lang="en-CA" dirty="0"/>
          </a:p>
          <a:p>
            <a:endParaRPr lang="en-CA" dirty="0"/>
          </a:p>
          <a:p>
            <a:r>
              <a:rPr lang="en-CA" baseline="0" dirty="0"/>
              <a:t>We will take 45 minutes exploring Leadership and Change, plus 15 minutes for Q&amp;A – have your questions ready!</a:t>
            </a:r>
          </a:p>
          <a:p>
            <a:r>
              <a:rPr lang="en-CA" baseline="0" dirty="0"/>
              <a:t>But feel free to ask questions as we go through – its often easier</a:t>
            </a:r>
          </a:p>
          <a:p>
            <a:endParaRPr lang="en-CA" dirty="0"/>
          </a:p>
          <a:p>
            <a:r>
              <a:rPr lang="en-CA" dirty="0"/>
              <a:t>Lets get started:</a:t>
            </a:r>
          </a:p>
          <a:p>
            <a:pPr marL="171176" indent="-171176">
              <a:buFont typeface="Arial" panose="020B0604020202020204" pitchFamily="34" charset="0"/>
              <a:buChar char="•"/>
            </a:pPr>
            <a:r>
              <a:rPr lang="en-CA" baseline="0" dirty="0"/>
              <a:t>How may companies fail due to Leadership issues?</a:t>
            </a:r>
          </a:p>
          <a:p>
            <a:endParaRPr lang="en-CA" baseline="0" dirty="0"/>
          </a:p>
          <a:p>
            <a:endParaRPr lang="en-CA" baseline="0" dirty="0"/>
          </a:p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2168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>
              <a:buFontTx/>
              <a:buChar char="-"/>
            </a:pPr>
            <a:r>
              <a:rPr lang="en-CA" baseline="0" dirty="0"/>
              <a:t>Your role as a leader is to encourage, coach and get the best from your people</a:t>
            </a:r>
          </a:p>
          <a:p>
            <a:pPr marL="171176" indent="-171176">
              <a:buFontTx/>
              <a:buChar char="-"/>
            </a:pPr>
            <a:r>
              <a:rPr lang="en-CA" baseline="0" dirty="0"/>
              <a:t>If you fail to do this properly your people will leave</a:t>
            </a:r>
          </a:p>
          <a:p>
            <a:pPr marL="171176" indent="-171176">
              <a:buFontTx/>
              <a:buChar char="-"/>
            </a:pPr>
            <a:endParaRPr lang="en-CA" baseline="0" dirty="0"/>
          </a:p>
          <a:p>
            <a:pPr marL="171176" indent="-171176">
              <a:buFontTx/>
              <a:buChar char="-"/>
            </a:pPr>
            <a:r>
              <a:rPr lang="en-CA" baseline="0" dirty="0"/>
              <a:t>The pit crew in F1 is a great example</a:t>
            </a:r>
          </a:p>
          <a:p>
            <a:pPr marL="171176" indent="-171176">
              <a:buFontTx/>
              <a:buChar char="-"/>
            </a:pPr>
            <a:r>
              <a:rPr lang="en-CA" baseline="0" dirty="0"/>
              <a:t>Common purpose, motivated, trained, synchronised</a:t>
            </a:r>
          </a:p>
          <a:p>
            <a:pPr marL="171176" indent="-171176">
              <a:buFontTx/>
              <a:buChar char="-"/>
            </a:pPr>
            <a:endParaRPr lang="en-CA" baseline="0" dirty="0"/>
          </a:p>
          <a:p>
            <a:pPr marL="171176" indent="-171176">
              <a:buFontTx/>
              <a:buChar char="-"/>
            </a:pPr>
            <a:r>
              <a:rPr lang="en-CA" baseline="0" dirty="0"/>
              <a:t>DRIVE Project example</a:t>
            </a:r>
          </a:p>
          <a:p>
            <a:pPr marL="171176" indent="-171176">
              <a:buFontTx/>
              <a:buChar char="-"/>
            </a:pPr>
            <a:r>
              <a:rPr lang="en-CA" baseline="0" dirty="0"/>
              <a:t>Common purpose, one team</a:t>
            </a:r>
          </a:p>
          <a:p>
            <a:pPr marL="171176" indent="-171176">
              <a:buFontTx/>
              <a:buChar char="-"/>
            </a:pPr>
            <a:endParaRPr lang="en-CA" baseline="0" dirty="0"/>
          </a:p>
          <a:p>
            <a:pPr marL="0" indent="0">
              <a:buFontTx/>
              <a:buNone/>
            </a:pPr>
            <a:r>
              <a:rPr lang="en-CA" b="1" baseline="0" dirty="0"/>
              <a:t>What defines you as a leader?</a:t>
            </a:r>
          </a:p>
          <a:p>
            <a:pPr marL="0" indent="0">
              <a:buFontTx/>
              <a:buNone/>
            </a:pPr>
            <a:endParaRPr lang="en-CA" baseline="0" dirty="0"/>
          </a:p>
          <a:p>
            <a:pPr marL="171176" indent="-171176">
              <a:buFontTx/>
              <a:buChar char="-"/>
            </a:pPr>
            <a:endParaRPr lang="en-CA" baseline="0" dirty="0"/>
          </a:p>
          <a:p>
            <a:pPr marL="171176" indent="-17117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842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 a leader we are challenged every day – how we react to these challenges defines us.</a:t>
            </a:r>
          </a:p>
          <a:p>
            <a:r>
              <a:rPr lang="en-CA" dirty="0"/>
              <a:t>Frequently these challenges are the result of changing business conditions.</a:t>
            </a:r>
          </a:p>
          <a:p>
            <a:endParaRPr lang="en-CA" dirty="0"/>
          </a:p>
          <a:p>
            <a:r>
              <a:rPr lang="en-CA" b="1" dirty="0"/>
              <a:t>Why do companies need to change?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8302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44">
              <a:defRPr/>
            </a:pPr>
            <a:r>
              <a:rPr lang="en-CA" b="1" dirty="0"/>
              <a:t>The only constant is change </a:t>
            </a:r>
            <a:r>
              <a:rPr lang="en-CA" b="0" dirty="0"/>
              <a:t>– Heraclitus (Greek Philosopher)</a:t>
            </a:r>
          </a:p>
          <a:p>
            <a:pPr defTabSz="931744">
              <a:defRPr/>
            </a:pPr>
            <a:r>
              <a:rPr lang="en-CA" b="1" dirty="0"/>
              <a:t>The</a:t>
            </a:r>
            <a:r>
              <a:rPr lang="en-CA" b="1" baseline="0" dirty="0"/>
              <a:t> World is changing minute by minute</a:t>
            </a:r>
          </a:p>
          <a:p>
            <a:pPr marL="171176" indent="-171176" defTabSz="931744">
              <a:buFont typeface="Arial" panose="020B0604020202020204" pitchFamily="34" charset="0"/>
              <a:buChar char="•"/>
              <a:defRPr/>
            </a:pPr>
            <a:r>
              <a:rPr lang="en-CA" b="0" baseline="0" dirty="0"/>
              <a:t>The age of Information</a:t>
            </a:r>
          </a:p>
          <a:p>
            <a:pPr marL="171176" indent="-171176" defTabSz="931744">
              <a:buFont typeface="Arial" panose="020B0604020202020204" pitchFamily="34" charset="0"/>
              <a:buChar char="•"/>
              <a:defRPr/>
            </a:pPr>
            <a:r>
              <a:rPr lang="en-CA" b="0" baseline="0" dirty="0"/>
              <a:t>The age of the customer</a:t>
            </a:r>
          </a:p>
          <a:p>
            <a:pPr marL="171176" indent="-171176" defTabSz="931744">
              <a:buFont typeface="Arial" panose="020B0604020202020204" pitchFamily="34" charset="0"/>
              <a:buChar char="•"/>
              <a:defRPr/>
            </a:pPr>
            <a:r>
              <a:rPr lang="en-CA" b="0" baseline="0" dirty="0"/>
              <a:t>The connected age</a:t>
            </a:r>
          </a:p>
          <a:p>
            <a:pPr defTabSz="931744">
              <a:defRPr/>
            </a:pPr>
            <a:endParaRPr lang="en-CA" b="0" baseline="0" dirty="0"/>
          </a:p>
          <a:p>
            <a:pPr defTabSz="931744">
              <a:defRPr/>
            </a:pPr>
            <a:r>
              <a:rPr lang="en-CA" b="0" baseline="0" dirty="0"/>
              <a:t>All of these are changing how business takes place</a:t>
            </a:r>
          </a:p>
          <a:p>
            <a:pPr defTabSz="931744">
              <a:defRPr/>
            </a:pPr>
            <a:r>
              <a:rPr lang="en-CA" b="0" dirty="0"/>
              <a:t>The </a:t>
            </a:r>
            <a:r>
              <a:rPr lang="en-CA" b="1" dirty="0"/>
              <a:t>speed of business </a:t>
            </a:r>
            <a:r>
              <a:rPr lang="en-CA" b="0" dirty="0"/>
              <a:t>and change</a:t>
            </a:r>
            <a:r>
              <a:rPr lang="en-CA" b="0" baseline="0" dirty="0"/>
              <a:t> are </a:t>
            </a:r>
            <a:r>
              <a:rPr lang="en-CA" b="1" baseline="0" dirty="0"/>
              <a:t>increasing exponentially</a:t>
            </a:r>
          </a:p>
          <a:p>
            <a:pPr defTabSz="931744">
              <a:defRPr/>
            </a:pPr>
            <a:endParaRPr lang="en-CA" b="0" baseline="0" dirty="0"/>
          </a:p>
          <a:p>
            <a:pPr marL="171176" indent="-171176" defTabSz="931744">
              <a:buFont typeface="Arial" panose="020B0604020202020204" pitchFamily="34" charset="0"/>
              <a:buChar char="•"/>
              <a:defRPr/>
            </a:pPr>
            <a:r>
              <a:rPr lang="en-CA" b="0" baseline="0" dirty="0"/>
              <a:t>Think about what you can do on your phone now vs 10 years ago</a:t>
            </a:r>
          </a:p>
          <a:p>
            <a:pPr marL="171176" indent="-171176" defTabSz="931744">
              <a:buFont typeface="Arial" panose="020B0604020202020204" pitchFamily="34" charset="0"/>
              <a:buChar char="•"/>
              <a:defRPr/>
            </a:pPr>
            <a:r>
              <a:rPr lang="en-CA" b="0" baseline="0" dirty="0"/>
              <a:t>What do you demand as a customer? E.g. Information, instant access, service, status</a:t>
            </a:r>
          </a:p>
          <a:p>
            <a:pPr marL="171176" indent="-171176" defTabSz="931744">
              <a:buFont typeface="Arial" panose="020B0604020202020204" pitchFamily="34" charset="0"/>
              <a:buChar char="•"/>
              <a:defRPr/>
            </a:pPr>
            <a:r>
              <a:rPr lang="en-CA" b="1" baseline="0" dirty="0"/>
              <a:t>How does that translate to your daily job?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04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 defTabSz="931744">
              <a:buFontTx/>
              <a:buChar char="-"/>
              <a:defRPr/>
            </a:pPr>
            <a:r>
              <a:rPr lang="en-CA" b="1" baseline="0" dirty="0"/>
              <a:t>business stands still = going backwards</a:t>
            </a:r>
          </a:p>
          <a:p>
            <a:pPr marL="171176" indent="-171176" defTabSz="931744">
              <a:buFontTx/>
              <a:buChar char="-"/>
              <a:defRPr/>
            </a:pPr>
            <a:r>
              <a:rPr lang="en-CA" b="0" baseline="0" dirty="0"/>
              <a:t>A company must constantly look for how it can </a:t>
            </a:r>
            <a:r>
              <a:rPr lang="en-CA" b="1" baseline="0" dirty="0"/>
              <a:t>be better</a:t>
            </a:r>
            <a:r>
              <a:rPr lang="en-CA" b="0" baseline="0" dirty="0"/>
              <a:t>, </a:t>
            </a:r>
          </a:p>
          <a:p>
            <a:pPr marL="171176" indent="-171176" defTabSz="931744">
              <a:buFontTx/>
              <a:buChar char="-"/>
              <a:defRPr/>
            </a:pPr>
            <a:r>
              <a:rPr lang="en-CA" b="0" baseline="0" dirty="0"/>
              <a:t>or look for the </a:t>
            </a:r>
            <a:r>
              <a:rPr lang="en-CA" b="1" baseline="0" dirty="0"/>
              <a:t>disrupters</a:t>
            </a:r>
            <a:r>
              <a:rPr lang="en-CA" b="0" baseline="0" dirty="0"/>
              <a:t> that might harm it</a:t>
            </a:r>
          </a:p>
          <a:p>
            <a:pPr marL="171176" indent="-171176" defTabSz="931744">
              <a:buFontTx/>
              <a:buChar char="-"/>
              <a:defRPr/>
            </a:pPr>
            <a:r>
              <a:rPr lang="en-CA" b="0" baseline="0" dirty="0"/>
              <a:t>Or look for the next big </a:t>
            </a:r>
            <a:r>
              <a:rPr lang="en-CA" b="1" baseline="0" dirty="0"/>
              <a:t>opportunity</a:t>
            </a:r>
          </a:p>
          <a:p>
            <a:pPr marL="171176" indent="-171176" defTabSz="931744">
              <a:buFontTx/>
              <a:buChar char="-"/>
              <a:defRPr/>
            </a:pPr>
            <a:endParaRPr lang="en-CA" b="0" baseline="0" dirty="0"/>
          </a:p>
          <a:p>
            <a:pPr marL="171176" indent="-171176" defTabSz="931744">
              <a:buFontTx/>
              <a:buChar char="-"/>
              <a:defRPr/>
            </a:pPr>
            <a:r>
              <a:rPr lang="en-CA" b="0" baseline="0" dirty="0"/>
              <a:t>Examples of those that failed to do so are easy to find: </a:t>
            </a:r>
            <a:r>
              <a:rPr lang="en-CA" b="1" baseline="0" dirty="0"/>
              <a:t>Blackberry, Kodak </a:t>
            </a:r>
            <a:r>
              <a:rPr lang="en-CA" b="0" baseline="0" dirty="0"/>
              <a:t>etc</a:t>
            </a:r>
          </a:p>
          <a:p>
            <a:pPr marL="171176" indent="-171176" defTabSz="931744">
              <a:buFontTx/>
              <a:buChar char="-"/>
              <a:defRPr/>
            </a:pPr>
            <a:endParaRPr lang="en-CA" b="0" baseline="0" dirty="0"/>
          </a:p>
          <a:p>
            <a:pPr marL="171176" indent="-171176" defTabSz="931744">
              <a:buFontTx/>
              <a:buChar char="-"/>
              <a:defRPr/>
            </a:pPr>
            <a:r>
              <a:rPr lang="en-CA" b="1" baseline="0" dirty="0"/>
              <a:t>Blockbuster</a:t>
            </a:r>
            <a:r>
              <a:rPr lang="en-CA" b="0" baseline="0" dirty="0"/>
              <a:t> example</a:t>
            </a:r>
          </a:p>
          <a:p>
            <a:pPr marL="627644" lvl="1" indent="-171176" defTabSz="931744">
              <a:buFontTx/>
              <a:buChar char="-"/>
              <a:defRPr/>
            </a:pPr>
            <a:r>
              <a:rPr lang="en-CA" b="0" baseline="0" dirty="0"/>
              <a:t>CEO had a digital vision, the board did not get it – they fired him</a:t>
            </a:r>
          </a:p>
          <a:p>
            <a:pPr marL="627644" lvl="1" indent="-171176" defTabSz="931744">
              <a:buFontTx/>
              <a:buChar char="-"/>
              <a:defRPr/>
            </a:pPr>
            <a:r>
              <a:rPr lang="en-CA" b="0" baseline="0" dirty="0"/>
              <a:t>Netflix offered themselves to Blockbuster for $50m and were turned down</a:t>
            </a:r>
          </a:p>
          <a:p>
            <a:pPr marL="627644" lvl="1" indent="-171176" defTabSz="931744">
              <a:buFontTx/>
              <a:buChar char="-"/>
              <a:defRPr/>
            </a:pPr>
            <a:endParaRPr lang="en-CA" b="0" baseline="0" dirty="0"/>
          </a:p>
          <a:p>
            <a:pPr marL="171176" indent="-171176" defTabSz="931744">
              <a:buFontTx/>
              <a:buChar char="-"/>
              <a:defRPr/>
            </a:pPr>
            <a:r>
              <a:rPr lang="en-CA" b="0" baseline="0" dirty="0"/>
              <a:t>Industries that have had to evolve or die: </a:t>
            </a:r>
            <a:r>
              <a:rPr lang="en-CA" b="1" baseline="0" dirty="0"/>
              <a:t>Music Industry, Newspapers </a:t>
            </a:r>
            <a:r>
              <a:rPr lang="en-CA" b="0" baseline="0" dirty="0"/>
              <a:t>etc</a:t>
            </a:r>
          </a:p>
          <a:p>
            <a:pPr marL="171176" indent="-171176" defTabSz="931744">
              <a:buFontTx/>
              <a:buChar char="-"/>
              <a:defRPr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04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 defTabSz="931744">
              <a:buFontTx/>
              <a:buChar char="-"/>
              <a:defRPr/>
            </a:pPr>
            <a:r>
              <a:rPr lang="en-CA" b="0" dirty="0"/>
              <a:t>&lt;read quote&gt;</a:t>
            </a:r>
          </a:p>
          <a:p>
            <a:pPr marL="171176" indent="-171176" defTabSz="931744">
              <a:buFontTx/>
              <a:buChar char="-"/>
              <a:defRPr/>
            </a:pPr>
            <a:r>
              <a:rPr lang="en-CA" b="0" dirty="0"/>
              <a:t>“</a:t>
            </a:r>
            <a:r>
              <a:rPr lang="en-CA" b="1" dirty="0"/>
              <a:t>Most</a:t>
            </a:r>
            <a:r>
              <a:rPr lang="en-CA" b="1" baseline="0" dirty="0"/>
              <a:t> adaptable to change</a:t>
            </a:r>
            <a:r>
              <a:rPr lang="en-CA" b="0" baseline="0" dirty="0"/>
              <a:t>”</a:t>
            </a:r>
          </a:p>
          <a:p>
            <a:pPr marL="171176" indent="-171176" defTabSz="931744">
              <a:buFontTx/>
              <a:buChar char="-"/>
              <a:defRPr/>
            </a:pPr>
            <a:r>
              <a:rPr lang="en-CA" b="0" baseline="0" dirty="0"/>
              <a:t>Think of this in terms of a companies </a:t>
            </a:r>
            <a:r>
              <a:rPr lang="en-CA" b="1" baseline="0" dirty="0"/>
              <a:t>culture</a:t>
            </a:r>
            <a:r>
              <a:rPr lang="en-CA" b="0" baseline="0" dirty="0"/>
              <a:t> and in terms of the </a:t>
            </a:r>
            <a:r>
              <a:rPr lang="en-CA" b="1" baseline="0" dirty="0"/>
              <a:t>leadership’s impact</a:t>
            </a:r>
          </a:p>
          <a:p>
            <a:pPr marL="171176" indent="-171176" defTabSz="931744">
              <a:buFontTx/>
              <a:buChar char="-"/>
              <a:defRPr/>
            </a:pPr>
            <a:r>
              <a:rPr lang="en-CA" b="1" baseline="0" dirty="0"/>
              <a:t>If you can adapt you can survive</a:t>
            </a:r>
          </a:p>
          <a:p>
            <a:pPr marL="171176" indent="-171176" defTabSz="931744">
              <a:buFontTx/>
              <a:buChar char="-"/>
              <a:defRPr/>
            </a:pPr>
            <a:r>
              <a:rPr lang="en-CA" b="0" baseline="0" dirty="0"/>
              <a:t>Think of the animals that have adapted over the centuries and are still around vs those that are extinct</a:t>
            </a:r>
          </a:p>
          <a:p>
            <a:pPr marL="171176" indent="-171176" defTabSz="931744">
              <a:buFontTx/>
              <a:buChar char="-"/>
              <a:defRPr/>
            </a:pPr>
            <a:r>
              <a:rPr lang="en-CA" b="0" baseline="0" dirty="0"/>
              <a:t>Think of the companies that have failed to evolve sufficiently</a:t>
            </a:r>
          </a:p>
          <a:p>
            <a:pPr marL="171176" indent="-171176" defTabSz="931744">
              <a:buFontTx/>
              <a:buChar char="-"/>
              <a:defRPr/>
            </a:pPr>
            <a:r>
              <a:rPr lang="en-CA" b="0" baseline="0" dirty="0"/>
              <a:t>We talked about Blockbuster as one example</a:t>
            </a:r>
          </a:p>
          <a:p>
            <a:pPr marL="171176" indent="-171176" defTabSz="931744">
              <a:buFontTx/>
              <a:buChar char="-"/>
              <a:defRPr/>
            </a:pPr>
            <a:r>
              <a:rPr lang="en-CA" b="0" baseline="0" dirty="0"/>
              <a:t>What about </a:t>
            </a:r>
            <a:r>
              <a:rPr lang="en-CA" b="1" baseline="0" dirty="0"/>
              <a:t>Sears</a:t>
            </a:r>
          </a:p>
          <a:p>
            <a:pPr marL="627644" lvl="1" indent="-171176" defTabSz="931744">
              <a:buFontTx/>
              <a:buChar char="-"/>
              <a:defRPr/>
            </a:pPr>
            <a:r>
              <a:rPr lang="en-CA" b="0" baseline="0" dirty="0"/>
              <a:t>They had a great model with the catalogue business plus the stores</a:t>
            </a:r>
          </a:p>
          <a:p>
            <a:pPr marL="627644" lvl="1" indent="-171176" defTabSz="931744">
              <a:buFontTx/>
              <a:buChar char="-"/>
              <a:defRPr/>
            </a:pPr>
            <a:r>
              <a:rPr lang="en-CA" b="0" baseline="0" dirty="0"/>
              <a:t>It was an ideal platform to evolve to digital</a:t>
            </a:r>
          </a:p>
          <a:p>
            <a:pPr marL="627644" lvl="1" indent="-171176" defTabSz="931744">
              <a:buFontTx/>
              <a:buChar char="-"/>
              <a:defRPr/>
            </a:pPr>
            <a:r>
              <a:rPr lang="en-CA" b="0" baseline="0" dirty="0"/>
              <a:t>They failed</a:t>
            </a:r>
          </a:p>
          <a:p>
            <a:pPr marL="171176" indent="-171176" defTabSz="931744">
              <a:buFontTx/>
              <a:buChar char="-"/>
              <a:defRPr/>
            </a:pPr>
            <a:r>
              <a:rPr lang="en-CA" b="0" dirty="0"/>
              <a:t>Others like </a:t>
            </a:r>
            <a:r>
              <a:rPr lang="en-CA" b="1" dirty="0"/>
              <a:t>Best-Buy</a:t>
            </a:r>
            <a:r>
              <a:rPr lang="en-CA" b="0" dirty="0"/>
              <a:t> have been very successful in adapting and are getting stronger</a:t>
            </a:r>
          </a:p>
          <a:p>
            <a:pPr marL="171176" indent="-171176" defTabSz="931744">
              <a:buFontTx/>
              <a:buChar char="-"/>
              <a:defRPr/>
            </a:pPr>
            <a:endParaRPr lang="en-CA" b="0" dirty="0"/>
          </a:p>
          <a:p>
            <a:pPr marL="0" indent="0" defTabSz="931744">
              <a:buFontTx/>
              <a:buNone/>
              <a:defRPr/>
            </a:pPr>
            <a:r>
              <a:rPr lang="en-CA" b="0" dirty="0"/>
              <a:t>So ask yourself this question: </a:t>
            </a:r>
          </a:p>
          <a:p>
            <a:pPr marL="0" indent="0" defTabSz="931744">
              <a:buFontTx/>
              <a:buNone/>
              <a:defRPr/>
            </a:pPr>
            <a:r>
              <a:rPr lang="en-CA" b="1" dirty="0"/>
              <a:t>How will I lead in my company?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04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 the best Leader you can possibly be</a:t>
            </a:r>
          </a:p>
          <a:p>
            <a:endParaRPr lang="en-CA" dirty="0"/>
          </a:p>
          <a:p>
            <a:r>
              <a:rPr lang="en-CA" dirty="0"/>
              <a:t>Your success is down to you!!</a:t>
            </a:r>
          </a:p>
          <a:p>
            <a:r>
              <a:rPr lang="en-CA" dirty="0"/>
              <a:t>Can you achieve your goals?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6136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01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D274-A779-46C4-96B0-CADA67673B3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172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44">
              <a:defRPr/>
            </a:pPr>
            <a:r>
              <a:rPr lang="en-CA" b="0" dirty="0"/>
              <a:t>Many failed due to leadership issues</a:t>
            </a:r>
          </a:p>
          <a:p>
            <a:pPr defTabSz="931744">
              <a:defRPr/>
            </a:pPr>
            <a:r>
              <a:rPr lang="en-CA" b="0" dirty="0"/>
              <a:t>Failing to innovate, failure to drive forward, complacency</a:t>
            </a:r>
          </a:p>
          <a:p>
            <a:pPr defTabSz="931744">
              <a:defRPr/>
            </a:pPr>
            <a:endParaRPr lang="en-CA" b="0" dirty="0"/>
          </a:p>
          <a:p>
            <a:pPr defTabSz="931744">
              <a:defRPr/>
            </a:pPr>
            <a:r>
              <a:rPr lang="en-CA" b="0" dirty="0"/>
              <a:t>&lt;Click&gt;</a:t>
            </a:r>
          </a:p>
          <a:p>
            <a:pPr defTabSz="931744">
              <a:defRPr/>
            </a:pPr>
            <a:endParaRPr lang="en-CA" b="0" dirty="0"/>
          </a:p>
          <a:p>
            <a:pPr marL="0" marR="0" lvl="0" indent="0" algn="l" defTabSz="931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/>
              <a:t>Why does this matter to you?</a:t>
            </a:r>
          </a:p>
          <a:p>
            <a:pPr defTabSz="931744">
              <a:defRPr/>
            </a:pPr>
            <a:r>
              <a:rPr lang="en-CA" b="0" dirty="0"/>
              <a:t>Because you are all leaders – you need to drive within your company</a:t>
            </a:r>
          </a:p>
          <a:p>
            <a:pPr defTabSz="931744">
              <a:defRPr/>
            </a:pPr>
            <a:endParaRPr lang="en-CA" b="0" dirty="0"/>
          </a:p>
          <a:p>
            <a:pPr defTabSz="931744">
              <a:defRPr/>
            </a:pPr>
            <a:r>
              <a:rPr lang="en-CA" b="1" dirty="0"/>
              <a:t>SO, What is Leadership?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6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44">
              <a:buFont typeface="Arial" panose="020B0604020202020204" pitchFamily="34" charset="0"/>
              <a:buNone/>
              <a:defRPr/>
            </a:pPr>
            <a:r>
              <a:rPr lang="en-US" sz="1200" b="0" i="1" dirty="0">
                <a:solidFill>
                  <a:srgbClr val="000000"/>
                </a:solidFill>
                <a:latin typeface="Helvetica"/>
              </a:rPr>
              <a:t>Progress occurs when courageous, skillful leaders seize the opportunity to change things for the better</a:t>
            </a:r>
          </a:p>
          <a:p>
            <a:pPr marL="171450" indent="-171450" defTabSz="931744">
              <a:buFont typeface="Arial" panose="020B0604020202020204" pitchFamily="34" charset="0"/>
              <a:buChar char="•"/>
              <a:defRPr/>
            </a:pPr>
            <a:r>
              <a:rPr lang="en-US" sz="1200" b="1" i="1" dirty="0">
                <a:solidFill>
                  <a:srgbClr val="000000"/>
                </a:solidFill>
                <a:latin typeface="Helvetica"/>
              </a:rPr>
              <a:t>Changing things for the better, seizing the opportunity</a:t>
            </a:r>
          </a:p>
          <a:p>
            <a:pPr defTabSz="931744">
              <a:defRPr/>
            </a:pPr>
            <a:r>
              <a:rPr lang="en-US" sz="1200" b="0" i="1" dirty="0">
                <a:solidFill>
                  <a:srgbClr val="000000"/>
                </a:solidFill>
                <a:latin typeface="Helvetica"/>
              </a:rPr>
              <a:t>Management is doing things right; leadership is doing the right things</a:t>
            </a:r>
          </a:p>
          <a:p>
            <a:pPr marL="171450" indent="-171450" defTabSz="931744">
              <a:buFont typeface="Arial" panose="020B0604020202020204" pitchFamily="34" charset="0"/>
              <a:buChar char="•"/>
              <a:defRPr/>
            </a:pPr>
            <a:r>
              <a:rPr lang="en-US" sz="1200" b="1" i="1" dirty="0">
                <a:solidFill>
                  <a:srgbClr val="000000"/>
                </a:solidFill>
                <a:latin typeface="Helvetica"/>
              </a:rPr>
              <a:t>Management about controlling the process</a:t>
            </a:r>
          </a:p>
          <a:p>
            <a:pPr marL="171450" indent="-171450" defTabSz="931744">
              <a:buFont typeface="Arial" panose="020B0604020202020204" pitchFamily="34" charset="0"/>
              <a:buChar char="•"/>
              <a:defRPr/>
            </a:pPr>
            <a:r>
              <a:rPr lang="en-US" sz="1200" b="1" i="1" dirty="0">
                <a:solidFill>
                  <a:srgbClr val="000000"/>
                </a:solidFill>
                <a:latin typeface="Helvetica"/>
              </a:rPr>
              <a:t>Leading is about deciding what to do</a:t>
            </a:r>
            <a:br>
              <a:rPr lang="en-US" sz="1200" b="1" i="1" dirty="0">
                <a:solidFill>
                  <a:schemeClr val="bg1"/>
                </a:solidFill>
                <a:latin typeface="Helvetica"/>
              </a:rPr>
            </a:br>
            <a:endParaRPr lang="en-US" sz="1200" b="1" i="1" dirty="0">
              <a:solidFill>
                <a:schemeClr val="bg1"/>
              </a:solidFill>
              <a:latin typeface="Helvetica"/>
            </a:endParaRPr>
          </a:p>
          <a:p>
            <a:r>
              <a:rPr lang="en-CA" baseline="0" dirty="0"/>
              <a:t>We have discussed what leadership is</a:t>
            </a:r>
          </a:p>
          <a:p>
            <a:r>
              <a:rPr lang="en-CA" baseline="0" dirty="0"/>
              <a:t>Lets now talk more about the components of leadership</a:t>
            </a:r>
          </a:p>
          <a:p>
            <a:r>
              <a:rPr lang="en-CA" b="1" baseline="0" dirty="0"/>
              <a:t>What makes up leadership?</a:t>
            </a:r>
          </a:p>
          <a:p>
            <a:pPr marL="0" indent="0" defTabSz="931744">
              <a:buFont typeface="Arial" panose="020B0604020202020204" pitchFamily="34" charset="0"/>
              <a:buNone/>
              <a:defRPr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Ok – time to get you thinking – what</a:t>
            </a:r>
            <a:r>
              <a:rPr lang="en-CA" baseline="0" dirty="0"/>
              <a:t> is leadership?</a:t>
            </a:r>
            <a:endParaRPr lang="en-CA" dirty="0"/>
          </a:p>
          <a:p>
            <a:r>
              <a:rPr lang="en-CA" dirty="0"/>
              <a:t>&lt;click when done to reveal&gt;</a:t>
            </a:r>
          </a:p>
          <a:p>
            <a:endParaRPr lang="en-CA" dirty="0"/>
          </a:p>
          <a:p>
            <a:r>
              <a:rPr lang="en-CA" dirty="0"/>
              <a:t>This slide highlights the key attributes</a:t>
            </a:r>
          </a:p>
          <a:p>
            <a:endParaRPr lang="en-CA" dirty="0"/>
          </a:p>
          <a:p>
            <a:r>
              <a:rPr lang="en-CA" b="1" dirty="0"/>
              <a:t>Heather </a:t>
            </a:r>
            <a:r>
              <a:rPr lang="en-CA" b="1" dirty="0" err="1"/>
              <a:t>Moyse</a:t>
            </a:r>
            <a:r>
              <a:rPr lang="en-CA" b="1" dirty="0"/>
              <a:t>, double Olympic gold medalist</a:t>
            </a:r>
          </a:p>
          <a:p>
            <a:r>
              <a:rPr lang="en-US" dirty="0"/>
              <a:t>What is leadership?</a:t>
            </a:r>
          </a:p>
          <a:p>
            <a:r>
              <a:rPr lang="en-US" dirty="0"/>
              <a:t>• Inspiring others</a:t>
            </a:r>
          </a:p>
          <a:p>
            <a:r>
              <a:rPr lang="en-US" dirty="0"/>
              <a:t>• Leadership by example</a:t>
            </a:r>
          </a:p>
          <a:p>
            <a:r>
              <a:rPr lang="en-US" dirty="0"/>
              <a:t>• Focus on the outcomes</a:t>
            </a:r>
          </a:p>
          <a:p>
            <a:r>
              <a:rPr lang="en-CA" dirty="0"/>
              <a:t>• Focus on what you can control</a:t>
            </a:r>
          </a:p>
          <a:p>
            <a:r>
              <a:rPr lang="en-CA" dirty="0"/>
              <a:t>• Break down the task into manageable and achievable pieces</a:t>
            </a:r>
          </a:p>
          <a:p>
            <a:r>
              <a:rPr lang="en-US" dirty="0"/>
              <a:t>• Believe in the possibilities</a:t>
            </a:r>
          </a:p>
          <a:p>
            <a:r>
              <a:rPr lang="en-CA" dirty="0"/>
              <a:t>• When faced with a Challenge:</a:t>
            </a:r>
          </a:p>
          <a:p>
            <a:r>
              <a:rPr lang="en-CA" dirty="0"/>
              <a:t>◦ - See it as an opportunity</a:t>
            </a:r>
          </a:p>
          <a:p>
            <a:r>
              <a:rPr lang="en-CA" dirty="0"/>
              <a:t>◦ - Instead of as an obstacle</a:t>
            </a:r>
          </a:p>
          <a:p>
            <a:endParaRPr lang="en-CA" dirty="0"/>
          </a:p>
          <a:p>
            <a:r>
              <a:rPr lang="en-CA" b="1" dirty="0"/>
              <a:t>Let’s explore some of those components – starting with 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65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 Welch, Chairman &amp; CEO of GE for 20 years (1981 to 2001). 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that time, the company's value rose 4000%</a:t>
            </a:r>
            <a:endParaRPr lang="en-CA" dirty="0"/>
          </a:p>
          <a:p>
            <a:endParaRPr lang="en-CA" dirty="0"/>
          </a:p>
          <a:p>
            <a:r>
              <a:rPr lang="en-CA" dirty="0"/>
              <a:t>What is your vision? Own that vision</a:t>
            </a:r>
          </a:p>
          <a:p>
            <a:r>
              <a:rPr lang="en-CA" dirty="0"/>
              <a:t>Share it with others, Get them to support you</a:t>
            </a:r>
          </a:p>
          <a:p>
            <a:r>
              <a:rPr lang="en-CA" dirty="0"/>
              <a:t>Drive it to completion</a:t>
            </a:r>
          </a:p>
          <a:p>
            <a:endParaRPr lang="en-CA" dirty="0"/>
          </a:p>
          <a:p>
            <a:r>
              <a:rPr lang="en-CA" dirty="0"/>
              <a:t>It might be a personal vision</a:t>
            </a:r>
          </a:p>
          <a:p>
            <a:r>
              <a:rPr lang="en-CA" dirty="0"/>
              <a:t>One for your team, your group</a:t>
            </a:r>
          </a:p>
          <a:p>
            <a:r>
              <a:rPr lang="en-CA" dirty="0"/>
              <a:t>Or your hockey team!</a:t>
            </a:r>
          </a:p>
          <a:p>
            <a:endParaRPr lang="en-CA" dirty="0"/>
          </a:p>
          <a:p>
            <a:r>
              <a:rPr lang="en-CA" dirty="0"/>
              <a:t>Own it and drive it!</a:t>
            </a:r>
          </a:p>
          <a:p>
            <a:endParaRPr lang="en-CA" dirty="0"/>
          </a:p>
          <a:p>
            <a:r>
              <a:rPr lang="en-CA" dirty="0"/>
              <a:t>My vision…</a:t>
            </a:r>
          </a:p>
          <a:p>
            <a:r>
              <a:rPr lang="en-CA" dirty="0"/>
              <a:t>- Delight the customer and provide competitive advantage thru technology</a:t>
            </a:r>
          </a:p>
          <a:p>
            <a:endParaRPr lang="en-CA" dirty="0"/>
          </a:p>
          <a:p>
            <a:r>
              <a:rPr lang="en-CA" b="1" dirty="0"/>
              <a:t>How many of you have a Vision?</a:t>
            </a:r>
          </a:p>
          <a:p>
            <a:r>
              <a:rPr lang="en-CA" dirty="0"/>
              <a:t>Hands-up</a:t>
            </a:r>
          </a:p>
          <a:p>
            <a:r>
              <a:rPr lang="en-CA" dirty="0"/>
              <a:t>Ask a couple of people to speak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4480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Achieving your vision</a:t>
            </a:r>
          </a:p>
          <a:p>
            <a:r>
              <a:rPr lang="en-CA" dirty="0"/>
              <a:t>Break it down into goals and strategies</a:t>
            </a:r>
          </a:p>
          <a:p>
            <a:r>
              <a:rPr lang="en-CA" dirty="0"/>
              <a:t>Tactics and action plans</a:t>
            </a:r>
          </a:p>
          <a:p>
            <a:r>
              <a:rPr lang="en-CA" dirty="0"/>
              <a:t>“How do you eat an elephant?” “One bite at a time”</a:t>
            </a:r>
          </a:p>
          <a:p>
            <a:endParaRPr lang="en-CA" dirty="0"/>
          </a:p>
          <a:p>
            <a:r>
              <a:rPr lang="en-CA" dirty="0"/>
              <a:t>Critical you know where you want to take the organisation and how you will get there</a:t>
            </a:r>
            <a:r>
              <a:rPr lang="en-CA" baseline="0" dirty="0"/>
              <a:t> – key to leadership success</a:t>
            </a:r>
          </a:p>
          <a:p>
            <a:endParaRPr lang="en-CA" baseline="0" dirty="0"/>
          </a:p>
          <a:p>
            <a:pPr marL="0" indent="0">
              <a:buFontTx/>
              <a:buNone/>
            </a:pPr>
            <a:r>
              <a:rPr lang="en-CA" b="0" dirty="0"/>
              <a:t>If you are going to take one thing away from today then its on the next slide</a:t>
            </a:r>
          </a:p>
          <a:p>
            <a:pPr marL="0" indent="0">
              <a:buFontTx/>
              <a:buNone/>
            </a:pPr>
            <a:r>
              <a:rPr lang="en-CA" b="1" dirty="0"/>
              <a:t>What is the untold key to leadership?</a:t>
            </a:r>
            <a:endParaRPr lang="en-CA" b="1" baseline="0" dirty="0"/>
          </a:p>
          <a:p>
            <a:pPr marL="0" indent="0">
              <a:buFontTx/>
              <a:buNone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4557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When was the last time you said ‘No’ to someone requesting a piece of work?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Very easy to say ‘Yes’, Saying ‘No’ requires more work and justification</a:t>
            </a:r>
          </a:p>
          <a:p>
            <a:pPr marL="171450" indent="-171450" defTabSz="912937">
              <a:buFont typeface="Arial" panose="020B0604020202020204" pitchFamily="34" charset="0"/>
              <a:buChar char="•"/>
              <a:defRPr/>
            </a:pPr>
            <a:r>
              <a:rPr lang="en-CA" dirty="0"/>
              <a:t>Are you trying to please people by saying ‘Yes’ ?</a:t>
            </a:r>
          </a:p>
          <a:p>
            <a:pPr defTabSz="912937">
              <a:defRPr/>
            </a:pPr>
            <a:endParaRPr lang="en-CA" dirty="0"/>
          </a:p>
          <a:p>
            <a:pPr marL="171450" indent="-171450" defTabSz="912937">
              <a:buFont typeface="Arial" panose="020B0604020202020204" pitchFamily="34" charset="0"/>
              <a:buChar char="•"/>
              <a:defRPr/>
            </a:pPr>
            <a:r>
              <a:rPr lang="en-CA" dirty="0"/>
              <a:t>Do you really have the time to do this extra piece of work?</a:t>
            </a:r>
          </a:p>
          <a:p>
            <a:pPr marL="171450" indent="-171450" defTabSz="912937">
              <a:buFont typeface="Arial" panose="020B0604020202020204" pitchFamily="34" charset="0"/>
              <a:buChar char="•"/>
              <a:defRPr/>
            </a:pPr>
            <a:r>
              <a:rPr lang="en-CA" dirty="0"/>
              <a:t>What would you have to stop doing in order to fit this new work in?</a:t>
            </a:r>
          </a:p>
          <a:p>
            <a:pPr defTabSz="912937">
              <a:defRPr/>
            </a:pPr>
            <a:endParaRPr lang="en-CA" dirty="0"/>
          </a:p>
          <a:p>
            <a:pPr marL="171450" indent="-171450" defTabSz="912937">
              <a:buFont typeface="Arial" panose="020B0604020202020204" pitchFamily="34" charset="0"/>
              <a:buChar char="•"/>
              <a:defRPr/>
            </a:pPr>
            <a:r>
              <a:rPr lang="en-CA" dirty="0"/>
              <a:t>Be brave and say ‘No’ – be prepared to defend your decision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 negotiate removing some other piece of work from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Connected to this is how you influence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341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/>
              <a:t>Building Relationships</a:t>
            </a:r>
          </a:p>
          <a:p>
            <a:r>
              <a:rPr lang="en-CA" b="0" dirty="0"/>
              <a:t>Influencing others</a:t>
            </a:r>
          </a:p>
          <a:p>
            <a:endParaRPr lang="en-CA" b="0" dirty="0"/>
          </a:p>
          <a:p>
            <a:r>
              <a:rPr lang="en-CA" b="0" dirty="0"/>
              <a:t>I spend most of my time doing this</a:t>
            </a:r>
          </a:p>
          <a:p>
            <a:pPr marL="225064" indent="-225064">
              <a:buFont typeface="Arial" panose="020B0604020202020204" pitchFamily="34" charset="0"/>
              <a:buChar char="•"/>
            </a:pPr>
            <a:r>
              <a:rPr lang="en-CA" dirty="0"/>
              <a:t>The core of Leadership</a:t>
            </a:r>
          </a:p>
          <a:p>
            <a:pPr marL="225064" indent="-225064">
              <a:buFont typeface="Arial" panose="020B0604020202020204" pitchFamily="34" charset="0"/>
              <a:buChar char="•"/>
            </a:pPr>
            <a:r>
              <a:rPr lang="en-CA" dirty="0"/>
              <a:t>You cannot control people only influence them</a:t>
            </a:r>
          </a:p>
          <a:p>
            <a:pPr marL="171176" indent="-171176">
              <a:buFontTx/>
              <a:buChar char="-"/>
            </a:pPr>
            <a:endParaRPr lang="en-CA" b="0" dirty="0"/>
          </a:p>
          <a:p>
            <a:pPr marL="171176" indent="-171176">
              <a:buFontTx/>
              <a:buChar char="-"/>
            </a:pPr>
            <a:r>
              <a:rPr lang="en-CA" b="0" dirty="0"/>
              <a:t>with the leadership team</a:t>
            </a:r>
            <a:r>
              <a:rPr lang="en-CA" b="0" baseline="0" dirty="0"/>
              <a:t>, VPs</a:t>
            </a:r>
          </a:p>
          <a:p>
            <a:pPr marL="171176" indent="-171176">
              <a:buFontTx/>
              <a:buChar char="-"/>
            </a:pPr>
            <a:r>
              <a:rPr lang="en-CA" b="0" baseline="0" dirty="0"/>
              <a:t>with the owner of your business</a:t>
            </a:r>
            <a:endParaRPr lang="en-CA" b="0" dirty="0"/>
          </a:p>
          <a:p>
            <a:pPr marL="171176" indent="-171176">
              <a:buFontTx/>
              <a:buChar char="-"/>
            </a:pPr>
            <a:r>
              <a:rPr lang="en-CA" b="0" baseline="0" dirty="0"/>
              <a:t>With people that do not report to you</a:t>
            </a:r>
          </a:p>
          <a:p>
            <a:pPr marL="171176" indent="-171176">
              <a:buFontTx/>
              <a:buChar char="-"/>
            </a:pPr>
            <a:r>
              <a:rPr lang="en-CA" b="0" baseline="0" dirty="0"/>
              <a:t>you need to get good at doing this</a:t>
            </a:r>
          </a:p>
          <a:p>
            <a:pPr marL="171176" indent="-171176">
              <a:buFontTx/>
              <a:buChar char="-"/>
            </a:pPr>
            <a:r>
              <a:rPr lang="en-CA" b="0" baseline="0" dirty="0"/>
              <a:t>The core…. </a:t>
            </a:r>
            <a:r>
              <a:rPr lang="en-CA" b="1" baseline="0" dirty="0"/>
              <a:t>W I </a:t>
            </a:r>
            <a:r>
              <a:rPr lang="en-CA" b="1" baseline="0" dirty="0" err="1"/>
              <a:t>I</a:t>
            </a:r>
            <a:r>
              <a:rPr lang="en-CA" b="1" baseline="0" dirty="0"/>
              <a:t> F M !!!</a:t>
            </a:r>
          </a:p>
          <a:p>
            <a:pPr marL="171176" indent="-171176">
              <a:buFontTx/>
              <a:buChar char="-"/>
            </a:pPr>
            <a:r>
              <a:rPr lang="en-CA" b="0" baseline="0" dirty="0"/>
              <a:t>Understand their motivations and put things in those terms</a:t>
            </a:r>
          </a:p>
          <a:p>
            <a:pPr marL="171176" indent="-171176">
              <a:buFontTx/>
              <a:buChar char="-"/>
            </a:pPr>
            <a:endParaRPr lang="en-CA" b="0" baseline="0" dirty="0"/>
          </a:p>
          <a:p>
            <a:pPr marL="0" indent="0">
              <a:buFontTx/>
              <a:buNone/>
            </a:pPr>
            <a:r>
              <a:rPr lang="en-CA" b="0" baseline="0" dirty="0"/>
              <a:t>Try volunteering to the board of a non-profit or your kids sports team – great way to practice this!</a:t>
            </a:r>
          </a:p>
          <a:p>
            <a:pPr marL="0" indent="0">
              <a:buFontTx/>
              <a:buNone/>
            </a:pPr>
            <a:endParaRPr lang="en-CA" b="0" baseline="0" dirty="0"/>
          </a:p>
          <a:p>
            <a:pPr marL="0" indent="0">
              <a:buFontTx/>
              <a:buNone/>
            </a:pPr>
            <a:r>
              <a:rPr lang="en-CA" b="1" baseline="0" dirty="0"/>
              <a:t>Along with influencing we get into delegation.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3655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Becoming a leader you learn a couple of things:</a:t>
            </a:r>
          </a:p>
          <a:p>
            <a:pPr marL="228234" indent="-228234">
              <a:buAutoNum type="arabicPeriod"/>
            </a:pPr>
            <a:r>
              <a:rPr lang="en-CA" b="1" dirty="0"/>
              <a:t>You cannot do everything</a:t>
            </a:r>
          </a:p>
          <a:p>
            <a:pPr marL="228234" indent="-228234">
              <a:buAutoNum type="arabicPeriod"/>
            </a:pPr>
            <a:r>
              <a:rPr lang="en-CA" b="1" dirty="0"/>
              <a:t>You do not know everything</a:t>
            </a:r>
          </a:p>
          <a:p>
            <a:pPr marL="228234" indent="-228234">
              <a:buAutoNum type="arabicPeriod"/>
            </a:pPr>
            <a:endParaRPr lang="en-CA" dirty="0"/>
          </a:p>
          <a:p>
            <a:r>
              <a:rPr lang="en-CA" dirty="0"/>
              <a:t>These are common mistakes new leaders make </a:t>
            </a:r>
          </a:p>
          <a:p>
            <a:r>
              <a:rPr lang="en-CA" dirty="0"/>
              <a:t>Key to the transition from managing to leading</a:t>
            </a:r>
          </a:p>
          <a:p>
            <a:endParaRPr lang="en-CA" b="1" dirty="0"/>
          </a:p>
          <a:p>
            <a:pPr marL="225064" indent="-225064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en-CA" dirty="0"/>
              <a:t>Delegating is critical, but you must do it right</a:t>
            </a:r>
          </a:p>
          <a:p>
            <a:pPr marL="225064" indent="-225064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en-CA" dirty="0"/>
              <a:t>Be clear on what is required</a:t>
            </a:r>
          </a:p>
          <a:p>
            <a:pPr marL="225064" indent="-225064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en-CA" dirty="0"/>
              <a:t>Provide help and support when needed</a:t>
            </a:r>
            <a:endParaRPr lang="en-CA" b="0" baseline="0" dirty="0"/>
          </a:p>
          <a:p>
            <a:pPr marL="0" indent="0">
              <a:buFontTx/>
              <a:buNone/>
            </a:pPr>
            <a:endParaRPr lang="en-CA" b="0" baseline="0" dirty="0"/>
          </a:p>
          <a:p>
            <a:pPr marL="0" indent="0">
              <a:buFontTx/>
              <a:buNone/>
            </a:pPr>
            <a:r>
              <a:rPr lang="en-CA" b="0" dirty="0"/>
              <a:t>&lt;Use example of the IT Leader who tried to do it all themselves&gt;</a:t>
            </a:r>
            <a:endParaRPr lang="en-CA" b="0" baseline="0" dirty="0"/>
          </a:p>
          <a:p>
            <a:pPr marL="171176" indent="-171176">
              <a:buFontTx/>
              <a:buChar char="-"/>
            </a:pPr>
            <a:endParaRPr lang="en-CA" b="0" baseline="0" dirty="0"/>
          </a:p>
          <a:p>
            <a:pPr marL="171176" indent="-171176">
              <a:buFontTx/>
              <a:buChar char="-"/>
            </a:pPr>
            <a:r>
              <a:rPr lang="en-CA" b="0" baseline="0" dirty="0"/>
              <a:t>DO NOT do it for them – demotivates….</a:t>
            </a:r>
            <a:r>
              <a:rPr lang="en-CA" b="0" dirty="0"/>
              <a:t> </a:t>
            </a:r>
          </a:p>
          <a:p>
            <a:pPr marL="171176" indent="-171176">
              <a:buFontTx/>
              <a:buChar char="-"/>
            </a:pPr>
            <a:r>
              <a:rPr lang="en-CA" b="0" dirty="0"/>
              <a:t>Delegating is a </a:t>
            </a:r>
            <a:r>
              <a:rPr lang="en-CA" b="1" dirty="0"/>
              <a:t>Motivator</a:t>
            </a:r>
            <a:r>
              <a:rPr lang="en-CA" b="0" dirty="0"/>
              <a:t> – gives your team responsibility</a:t>
            </a:r>
          </a:p>
          <a:p>
            <a:pPr marL="171176" indent="-171176">
              <a:buFontTx/>
              <a:buChar char="-"/>
            </a:pPr>
            <a:endParaRPr lang="en-CA" b="0" dirty="0"/>
          </a:p>
          <a:p>
            <a:pPr marL="0" indent="0">
              <a:buFontTx/>
              <a:buNone/>
            </a:pPr>
            <a:r>
              <a:rPr lang="en-CA" b="1" dirty="0"/>
              <a:t>So what makes a high performing team?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274-A779-46C4-96B0-CADA67673B3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365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11480800" y="6657324"/>
            <a:ext cx="711200" cy="2006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52" tIns="46028" rIns="92052" bIns="46028" anchor="b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000000"/>
                </a:solidFill>
                <a:latin typeface="Verdana" pitchFamily="34" charset="0"/>
                <a:sym typeface="Wingdings 3" pitchFamily="18" charset="2"/>
              </a:rPr>
              <a:t>  </a:t>
            </a:r>
            <a:fld id="{D0A755E4-0880-4E43-B34F-E023FD6334BD}" type="slidenum">
              <a:rPr lang="en-US" sz="700">
                <a:solidFill>
                  <a:srgbClr val="000000"/>
                </a:solidFill>
                <a:latin typeface="Verdana" pitchFamily="34" charset="0"/>
              </a:rPr>
              <a:pPr algn="r" eaLnBrk="0" hangingPunct="0">
                <a:defRPr/>
              </a:pPr>
              <a:t>‹#›</a:t>
            </a:fld>
            <a:endParaRPr lang="en-US" sz="7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95338"/>
            <a:ext cx="12192000" cy="1230312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Billede 3" descr="dreamstime_Handsoverlappin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671051" y="785814"/>
            <a:ext cx="2520949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298701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6" y="833438"/>
            <a:ext cx="9011012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7159413" cy="4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12192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10512709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6"/>
          <p:cNvGrpSpPr/>
          <p:nvPr userDrawn="1"/>
        </p:nvGrpSpPr>
        <p:grpSpPr>
          <a:xfrm>
            <a:off x="0" y="786093"/>
            <a:ext cx="12192000" cy="1236478"/>
            <a:chOff x="0" y="786093"/>
            <a:chExt cx="9144000" cy="1236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794971"/>
              <a:ext cx="9144000" cy="12276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Handsoverlapping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253976" y="786093"/>
              <a:ext cx="1890024" cy="1226943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298701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9293509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543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95338"/>
            <a:ext cx="12192000" cy="1230312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Billede 3" descr="dreamstime_Handsoverlappin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671051" y="785814"/>
            <a:ext cx="2520949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298701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6" y="833438"/>
            <a:ext cx="9011012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7159413" cy="4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863145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12192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10512709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89112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633864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0436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</p:spTree>
    <p:extLst>
      <p:ext uri="{BB962C8B-B14F-4D97-AF65-F5344CB8AC3E}">
        <p14:creationId xmlns:p14="http://schemas.microsoft.com/office/powerpoint/2010/main" val="408997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27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12192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6" y="515938"/>
            <a:ext cx="1177651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16888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725124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56612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94173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gradFill flip="none" rotWithShape="1">
          <a:gsLst>
            <a:gs pos="0">
              <a:srgbClr val="0B698E"/>
            </a:gs>
            <a:gs pos="100000">
              <a:srgbClr val="0044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16969" y="1151929"/>
            <a:ext cx="7358064" cy="232172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3545086"/>
            <a:ext cx="7358064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258124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2667000" y="473273"/>
            <a:ext cx="6858001" cy="41523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416969" y="4723805"/>
            <a:ext cx="7358064" cy="1000126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5732859"/>
            <a:ext cx="7358064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960902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416969" y="2268140"/>
            <a:ext cx="7358064" cy="23217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621587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247805" y="446484"/>
            <a:ext cx="3750470" cy="57775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2193727" y="446484"/>
            <a:ext cx="3750470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93727" y="3321843"/>
            <a:ext cx="3750470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60590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58643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7" y="1821656"/>
            <a:ext cx="7804547" cy="44201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11665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6247805" y="1821656"/>
            <a:ext cx="3750470" cy="442019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93727" y="1821656"/>
            <a:ext cx="3750470" cy="4420197"/>
          </a:xfrm>
          <a:prstGeom prst="rect">
            <a:avLst/>
          </a:prstGeom>
        </p:spPr>
        <p:txBody>
          <a:bodyPr/>
          <a:lstStyle>
            <a:lvl1pPr marL="232682" indent="-232682">
              <a:spcBef>
                <a:spcPts val="2250"/>
              </a:spcBef>
              <a:defRPr sz="1900"/>
            </a:lvl1pPr>
            <a:lvl2pPr marL="404132" indent="-232682">
              <a:spcBef>
                <a:spcPts val="2250"/>
              </a:spcBef>
              <a:defRPr sz="1900"/>
            </a:lvl2pPr>
            <a:lvl3pPr marL="575582" indent="-232682">
              <a:spcBef>
                <a:spcPts val="2250"/>
              </a:spcBef>
              <a:defRPr sz="1900"/>
            </a:lvl3pPr>
            <a:lvl4pPr marL="747032" indent="-232682">
              <a:spcBef>
                <a:spcPts val="2250"/>
              </a:spcBef>
              <a:defRPr sz="1900"/>
            </a:lvl4pPr>
            <a:lvl5pPr marL="918482" indent="-232682">
              <a:spcBef>
                <a:spcPts val="2250"/>
              </a:spcBef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7052" y="6536531"/>
            <a:ext cx="322201" cy="31354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59991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7" y="892968"/>
            <a:ext cx="7804547" cy="50720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90586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247805" y="3580805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247805" y="625078"/>
            <a:ext cx="3750470" cy="26521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2193727" y="625078"/>
            <a:ext cx="3750470" cy="56078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053288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4473773"/>
            <a:ext cx="7358064" cy="3238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  <a:lvl2pPr marL="444500" indent="-222250" algn="ctr">
              <a:spcBef>
                <a:spcPts val="0"/>
              </a:spcBef>
              <a:defRPr sz="1600" i="1"/>
            </a:lvl2pPr>
            <a:lvl3pPr marL="666750" indent="-222250" algn="ctr">
              <a:spcBef>
                <a:spcPts val="0"/>
              </a:spcBef>
              <a:defRPr sz="1600" i="1"/>
            </a:lvl3pPr>
            <a:lvl4pPr marL="889000" indent="-222250" algn="ctr">
              <a:spcBef>
                <a:spcPts val="0"/>
              </a:spcBef>
              <a:defRPr sz="1600" i="1"/>
            </a:lvl4pPr>
            <a:lvl5pPr marL="1111250" indent="-222250" algn="ctr">
              <a:spcBef>
                <a:spcPts val="0"/>
              </a:spcBef>
              <a:defRPr sz="1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2416969" y="2998788"/>
            <a:ext cx="7358064" cy="4318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38742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4001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00347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72574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78453"/>
            <a:ext cx="12192000" cy="4795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11480800" y="6657324"/>
            <a:ext cx="711200" cy="2006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52" tIns="46028" rIns="92052" bIns="46028" anchor="b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000000"/>
                </a:solidFill>
                <a:latin typeface="Verdana" pitchFamily="34" charset="0"/>
                <a:sym typeface="Wingdings 3" pitchFamily="18" charset="2"/>
              </a:rPr>
              <a:t>  </a:t>
            </a:r>
            <a:fld id="{D0A755E4-0880-4E43-B34F-E023FD6334BD}" type="slidenum">
              <a:rPr lang="en-US" sz="700">
                <a:solidFill>
                  <a:srgbClr val="000000"/>
                </a:solidFill>
                <a:latin typeface="Verdana" pitchFamily="34" charset="0"/>
              </a:rPr>
              <a:pPr algn="r" eaLnBrk="0" hangingPunct="0">
                <a:defRPr/>
              </a:pPr>
              <a:t>‹#›</a:t>
            </a:fld>
            <a:endParaRPr lang="en-US" sz="7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02" y="6378453"/>
            <a:ext cx="22601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400" baseline="0" dirty="0">
                <a:solidFill>
                  <a:srgbClr val="000000"/>
                </a:solidFill>
              </a:rPr>
              <a:t>Leadership Perspectives</a:t>
            </a:r>
            <a:endParaRPr lang="da-DK" sz="14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©DUNELM</a:t>
            </a:r>
            <a:r>
              <a:rPr lang="en-US" sz="1200" baseline="0" dirty="0">
                <a:solidFill>
                  <a:srgbClr val="000000"/>
                </a:solidFill>
              </a:rPr>
              <a:t> Associates Limited</a:t>
            </a:r>
            <a:endParaRPr lang="en-CA" sz="1200" dirty="0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8453"/>
            <a:ext cx="12192000" cy="4795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11480800" y="6657324"/>
            <a:ext cx="711200" cy="2006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52" tIns="46028" rIns="92052" bIns="46028" anchor="b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000000"/>
                </a:solidFill>
                <a:latin typeface="Verdana" pitchFamily="34" charset="0"/>
                <a:sym typeface="Wingdings 3" pitchFamily="18" charset="2"/>
              </a:rPr>
              <a:t>  </a:t>
            </a:r>
            <a:fld id="{D0A755E4-0880-4E43-B34F-E023FD6334BD}" type="slidenum">
              <a:rPr lang="en-US" sz="700">
                <a:solidFill>
                  <a:srgbClr val="000000"/>
                </a:solidFill>
                <a:latin typeface="Verdana" pitchFamily="34" charset="0"/>
              </a:rPr>
              <a:pPr algn="r" eaLnBrk="0" hangingPunct="0">
                <a:defRPr/>
              </a:pPr>
              <a:t>‹#›</a:t>
            </a:fld>
            <a:endParaRPr lang="en-US" sz="7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9502" y="6378453"/>
            <a:ext cx="22601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400" baseline="0" dirty="0">
                <a:solidFill>
                  <a:srgbClr val="000000"/>
                </a:solidFill>
              </a:rPr>
              <a:t>Leadership Perspectives</a:t>
            </a:r>
            <a:endParaRPr lang="da-DK" sz="14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©DUNELM</a:t>
            </a:r>
            <a:r>
              <a:rPr lang="en-US" sz="1200" baseline="0" dirty="0">
                <a:solidFill>
                  <a:srgbClr val="000000"/>
                </a:solidFill>
              </a:rPr>
              <a:t> Associates Limited</a:t>
            </a:r>
            <a:endParaRPr lang="en-CA" sz="1200" dirty="0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8453"/>
            <a:ext cx="12192000" cy="4795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11480800" y="6657324"/>
            <a:ext cx="711200" cy="2006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52" tIns="46028" rIns="92052" bIns="46028" anchor="b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000000"/>
                </a:solidFill>
                <a:latin typeface="Verdana" pitchFamily="34" charset="0"/>
                <a:sym typeface="Wingdings 3" pitchFamily="18" charset="2"/>
              </a:rPr>
              <a:t>  </a:t>
            </a:r>
            <a:fld id="{D0A755E4-0880-4E43-B34F-E023FD6334BD}" type="slidenum">
              <a:rPr lang="en-US" sz="700">
                <a:solidFill>
                  <a:srgbClr val="000000"/>
                </a:solidFill>
                <a:latin typeface="Verdana" pitchFamily="34" charset="0"/>
              </a:rPr>
              <a:pPr algn="r" eaLnBrk="0" hangingPunct="0">
                <a:defRPr/>
              </a:pPr>
              <a:t>‹#›</a:t>
            </a:fld>
            <a:endParaRPr lang="en-US" sz="7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9502" y="6378453"/>
            <a:ext cx="39260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rgbClr val="000000"/>
                </a:solidFill>
              </a:rPr>
              <a:t>Change</a:t>
            </a:r>
            <a:r>
              <a:rPr lang="en-CA" sz="1400" baseline="0" dirty="0">
                <a:solidFill>
                  <a:srgbClr val="000000"/>
                </a:solidFill>
              </a:rPr>
              <a:t> Leadership &amp; Leadership Perspectives</a:t>
            </a:r>
            <a:endParaRPr lang="da-DK" sz="14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Martin Davis</a:t>
            </a:r>
            <a:endParaRPr lang="en-CA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04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193727" y="178593"/>
            <a:ext cx="7804547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1981200"/>
            <a:ext cx="4775201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7052" y="6536531"/>
            <a:ext cx="322201" cy="313544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020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transition spd="med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305594" marR="0" indent="-305594" algn="l" defTabSz="410765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527844" marR="0" indent="-305594" algn="l" defTabSz="410765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750094" marR="0" indent="-305594" algn="l" defTabSz="410765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972343" marR="0" indent="-305594" algn="l" defTabSz="410765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194593" marR="0" indent="-305593" algn="l" defTabSz="410765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416843" marR="0" indent="-305593" algn="l" defTabSz="410765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1639094" marR="0" indent="-305594" algn="l" defTabSz="410765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1861344" marR="0" indent="-305594" algn="l" defTabSz="410765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083594" marR="0" indent="-305594" algn="l" defTabSz="410765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Karen.fegarty@marinerinnovations.com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3.png"/><Relationship Id="rId4" Type="http://schemas.openxmlformats.org/officeDocument/2006/relationships/hyperlink" Target="https://martindavis01.wordpres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yquote.com/quotes/authors/j/jack_welch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brainyquote.com/quotes/authors/t/tony_blair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yquote.com/quotes/authors/d/dwight_d_eisenhower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dzone.yorku.ca/files/2014/01/leade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72" y="0"/>
            <a:ext cx="12275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27"/>
          <p:cNvSpPr/>
          <p:nvPr/>
        </p:nvSpPr>
        <p:spPr>
          <a:xfrm>
            <a:off x="-81715" y="2936876"/>
            <a:ext cx="8711516" cy="295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60061" y="4777228"/>
            <a:ext cx="485298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2400" b="1" kern="0" dirty="0">
                <a:solidFill>
                  <a:schemeClr val="bg1"/>
                </a:solidFill>
                <a:latin typeface="Helvetica"/>
                <a:ea typeface="+mj-ea"/>
                <a:cs typeface="+mj-cs"/>
              </a:rPr>
              <a:t>Martin Davis </a:t>
            </a:r>
            <a:r>
              <a:rPr lang="en-US" sz="2400" kern="0" baseline="30000" dirty="0">
                <a:solidFill>
                  <a:schemeClr val="bg1"/>
                </a:solidFill>
                <a:latin typeface="Helvetica"/>
                <a:ea typeface="+mj-ea"/>
                <a:cs typeface="+mj-cs"/>
              </a:rPr>
              <a:t>MBA, BSc, PMP</a:t>
            </a:r>
            <a:br>
              <a:rPr lang="en-US" sz="2400" kern="0" baseline="30000" dirty="0">
                <a:solidFill>
                  <a:schemeClr val="bg1"/>
                </a:solidFill>
                <a:latin typeface="Helvetica"/>
                <a:ea typeface="+mj-ea"/>
                <a:cs typeface="+mj-cs"/>
              </a:rPr>
            </a:br>
            <a:r>
              <a:rPr lang="en-US" kern="0" dirty="0">
                <a:solidFill>
                  <a:schemeClr val="bg1"/>
                </a:solidFill>
                <a:latin typeface="Helvetica"/>
                <a:ea typeface="+mj-ea"/>
                <a:cs typeface="+mj-cs"/>
              </a:rPr>
              <a:t>CIO, Senior Executive Adviser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gray">
          <a:xfrm>
            <a:off x="46289" y="3104148"/>
            <a:ext cx="5630778" cy="167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200" b="1" dirty="0">
                <a:solidFill>
                  <a:schemeClr val="bg1"/>
                </a:solidFill>
              </a:rPr>
              <a:t>CIO Perspectives on Leadership and Change</a:t>
            </a:r>
            <a:br>
              <a:rPr lang="en-US" sz="3200" b="1" dirty="0">
                <a:solidFill>
                  <a:schemeClr val="bg2">
                    <a:lumMod val="10000"/>
                  </a:schemeClr>
                </a:solidFill>
              </a:rPr>
            </a:br>
            <a:endParaRPr lang="en-US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1" b="21103"/>
          <a:stretch/>
        </p:blipFill>
        <p:spPr>
          <a:xfrm>
            <a:off x="5974309" y="3149117"/>
            <a:ext cx="2493327" cy="118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582602" y="4556056"/>
            <a:ext cx="3268317" cy="435142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 association with</a:t>
            </a:r>
            <a:endParaRPr lang="en-CA" b="1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09789F-0B50-43D3-9059-06E8CA60EC1B}"/>
              </a:ext>
            </a:extLst>
          </p:cNvPr>
          <p:cNvGrpSpPr/>
          <p:nvPr/>
        </p:nvGrpSpPr>
        <p:grpSpPr>
          <a:xfrm>
            <a:off x="5974309" y="4979843"/>
            <a:ext cx="2493327" cy="745123"/>
            <a:chOff x="5974309" y="4979843"/>
            <a:chExt cx="2493327" cy="74512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5DB847-7659-4B7A-89F3-714D8F574E17}"/>
                </a:ext>
              </a:extLst>
            </p:cNvPr>
            <p:cNvSpPr/>
            <p:nvPr/>
          </p:nvSpPr>
          <p:spPr>
            <a:xfrm>
              <a:off x="5974309" y="4979843"/>
              <a:ext cx="2493327" cy="74512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6" tIns="71436" rIns="71436" bIns="71436" numCol="1" spcCol="38100" rtlCol="0" anchor="ctr">
              <a:spAutoFit/>
            </a:bodyPr>
            <a:lstStyle/>
            <a:p>
              <a:pPr marL="0" marR="0" indent="0" algn="ctr" defTabSz="8215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1A9BFE4-6B05-4377-BD77-55AAABB36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5154801"/>
              <a:ext cx="2301238" cy="435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87960141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Coaching and Developing People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CA" dirty="0"/>
              <a:t>A key role of every leader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28" y="2134810"/>
            <a:ext cx="7356130" cy="416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printingct.com/wp-content/uploads/2013/11/leadership.jpg">
            <a:extLst>
              <a:ext uri="{FF2B5EF4-FFF2-40B4-BE49-F238E27FC236}">
                <a16:creationId xmlns:a16="http://schemas.microsoft.com/office/drawing/2014/main" id="{8CA101D1-B25C-4B10-890F-992E51BCE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811671"/>
            <a:ext cx="2514600" cy="1226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6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891" y="575973"/>
            <a:ext cx="7884532" cy="563562"/>
          </a:xfrm>
        </p:spPr>
        <p:txBody>
          <a:bodyPr/>
          <a:lstStyle/>
          <a:p>
            <a:r>
              <a:rPr lang="en-CA" dirty="0"/>
              <a:t>Leadership Challenges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15" y="1139535"/>
            <a:ext cx="6347374" cy="39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1" y="2914902"/>
            <a:ext cx="7081339" cy="323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67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0070C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616796" y="621792"/>
            <a:ext cx="7745510" cy="563562"/>
          </a:xfrm>
        </p:spPr>
        <p:txBody>
          <a:bodyPr/>
          <a:lstStyle/>
          <a:p>
            <a:pPr algn="l" defTabSz="914400" eaLnBrk="0" hangingPunct="0">
              <a:lnSpc>
                <a:spcPct val="95000"/>
              </a:lnSpc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Why do Companies need to Change?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http://meetville.com/images/quotes/Quotation-Heraclitus-change-Meetville-Quotes-2330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6"/>
          <a:stretch/>
        </p:blipFill>
        <p:spPr bwMode="auto">
          <a:xfrm>
            <a:off x="2643623" y="1306287"/>
            <a:ext cx="6955599" cy="44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0070C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1858299" y="513893"/>
            <a:ext cx="6400800" cy="685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621792" y="621792"/>
            <a:ext cx="7745510" cy="563562"/>
          </a:xfrm>
        </p:spPr>
        <p:txBody>
          <a:bodyPr/>
          <a:lstStyle/>
          <a:p>
            <a:pPr algn="l" defTabSz="914400" eaLnBrk="0" hangingPunct="0">
              <a:lnSpc>
                <a:spcPct val="95000"/>
              </a:lnSpc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Why do Companies need to Change?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://strategicsimplicity.com/wp-content/uploads/2012/03/10882385_scroppe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55102"/>
            <a:ext cx="3561529" cy="354054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196" name="Picture 4" descr="http://img198.imageshack.us/img198/5826/41mflu93ialss5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2"/>
          <a:stretch/>
        </p:blipFill>
        <p:spPr bwMode="auto">
          <a:xfrm>
            <a:off x="1975994" y="1555102"/>
            <a:ext cx="3810000" cy="354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7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0070C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621792" y="621792"/>
            <a:ext cx="7745510" cy="563562"/>
          </a:xfrm>
        </p:spPr>
        <p:txBody>
          <a:bodyPr/>
          <a:lstStyle/>
          <a:p>
            <a:pPr algn="l" defTabSz="914400" eaLnBrk="0" hangingPunct="0">
              <a:lnSpc>
                <a:spcPct val="95000"/>
              </a:lnSpc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Why do Companies need to Change?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://faithingeeks.files.wordpress.com/2012/03/darwinquo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6766" r="124" b="9305"/>
          <a:stretch/>
        </p:blipFill>
        <p:spPr bwMode="auto">
          <a:xfrm>
            <a:off x="2379023" y="1316739"/>
            <a:ext cx="7433954" cy="46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693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Wise words to end with!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12192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23" y="2468113"/>
            <a:ext cx="4770955" cy="357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printingct.com/wp-content/uploads/2013/11/leadership.jpg">
            <a:extLst>
              <a:ext uri="{FF2B5EF4-FFF2-40B4-BE49-F238E27FC236}">
                <a16:creationId xmlns:a16="http://schemas.microsoft.com/office/drawing/2014/main" id="{3A01D9DB-9AF2-430E-B19A-C1714A701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811671"/>
            <a:ext cx="2514600" cy="1226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7DC022-959C-4106-B8EF-6ED2A0F6D014}"/>
              </a:ext>
            </a:extLst>
          </p:cNvPr>
          <p:cNvSpPr txBox="1"/>
          <p:nvPr/>
        </p:nvSpPr>
        <p:spPr>
          <a:xfrm>
            <a:off x="237067" y="1694926"/>
            <a:ext cx="6908030" cy="48630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Own &amp; drive your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Be ready and adaptable to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Search for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Delegate and motivate your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Use Influence to </a:t>
            </a:r>
            <a:r>
              <a:rPr lang="en-US" sz="3200">
                <a:solidFill>
                  <a:srgbClr val="000000"/>
                </a:solidFill>
              </a:rPr>
              <a:t>get things done</a:t>
            </a:r>
            <a:endParaRPr lang="en-US" sz="3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Have the Strength to say NO</a:t>
            </a:r>
          </a:p>
        </p:txBody>
      </p:sp>
    </p:spTree>
    <p:extLst>
      <p:ext uri="{BB962C8B-B14F-4D97-AF65-F5344CB8AC3E}">
        <p14:creationId xmlns:p14="http://schemas.microsoft.com/office/powerpoint/2010/main" val="2431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1498924" y="652171"/>
            <a:ext cx="5271692" cy="148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6000" b="1" dirty="0">
                <a:solidFill>
                  <a:schemeClr val="tx2"/>
                </a:solidFill>
                <a:cs typeface="Arial" charset="0"/>
              </a:rPr>
              <a:t>THANK YOU!</a:t>
            </a:r>
          </a:p>
        </p:txBody>
      </p:sp>
      <p:pic>
        <p:nvPicPr>
          <p:cNvPr id="6146" name="Picture 2" descr="http://printingct.com/wp-content/uploads/2013/11/leade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231" y="260479"/>
            <a:ext cx="3824808" cy="254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5" name="Group 4"/>
          <p:cNvGrpSpPr/>
          <p:nvPr/>
        </p:nvGrpSpPr>
        <p:grpSpPr>
          <a:xfrm>
            <a:off x="2908004" y="3205452"/>
            <a:ext cx="4596130" cy="1501497"/>
            <a:chOff x="3080825" y="4131941"/>
            <a:chExt cx="4596130" cy="1501497"/>
          </a:xfrm>
        </p:grpSpPr>
        <p:sp>
          <p:nvSpPr>
            <p:cNvPr id="3" name="TextBox 2"/>
            <p:cNvSpPr txBox="1"/>
            <p:nvPr/>
          </p:nvSpPr>
          <p:spPr>
            <a:xfrm>
              <a:off x="3080825" y="4248443"/>
              <a:ext cx="459613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Martin Davis</a:t>
              </a:r>
            </a:p>
            <a:p>
              <a:r>
                <a:rPr lang="en-US" sz="2400" dirty="0"/>
                <a:t>CIO &amp; Senior Executive Adviser</a:t>
              </a:r>
            </a:p>
            <a:p>
              <a:r>
                <a:rPr lang="en-US" dirty="0"/>
                <a:t>Blog: </a:t>
              </a:r>
              <a:r>
                <a:rPr lang="en-US" dirty="0">
                  <a:hlinkClick r:id="rId4"/>
                </a:rPr>
                <a:t>https://martindavis01.wordpress.com/</a:t>
              </a:r>
              <a:endParaRPr lang="en-US" dirty="0"/>
            </a:p>
            <a:p>
              <a:r>
                <a:rPr lang="en-US" dirty="0"/>
                <a:t>Twitter: @mcdavis10</a:t>
              </a:r>
              <a:endParaRPr lang="en-CA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807578" y="4131941"/>
              <a:ext cx="16786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MBA, BSc, PMP</a:t>
              </a:r>
              <a:endParaRPr lang="en-CA" sz="1600" dirty="0"/>
            </a:p>
          </p:txBody>
        </p:sp>
      </p:grp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1" b="21103"/>
          <a:stretch/>
        </p:blipFill>
        <p:spPr>
          <a:xfrm>
            <a:off x="8054644" y="3271404"/>
            <a:ext cx="2493327" cy="118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266409" y="4605391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association with</a:t>
            </a:r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F85D21-5CD8-4F83-846D-09AE1362E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72" y="2904920"/>
            <a:ext cx="2361072" cy="293943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60B60C-1252-4807-A9C3-A34E9730A5C9}"/>
              </a:ext>
            </a:extLst>
          </p:cNvPr>
          <p:cNvGrpSpPr/>
          <p:nvPr/>
        </p:nvGrpSpPr>
        <p:grpSpPr>
          <a:xfrm>
            <a:off x="8054644" y="5099228"/>
            <a:ext cx="2493327" cy="745123"/>
            <a:chOff x="5974309" y="4979843"/>
            <a:chExt cx="2493327" cy="74512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DDB0A7-7491-4730-96F6-7F33379630DB}"/>
                </a:ext>
              </a:extLst>
            </p:cNvPr>
            <p:cNvSpPr/>
            <p:nvPr/>
          </p:nvSpPr>
          <p:spPr>
            <a:xfrm>
              <a:off x="5974309" y="4979843"/>
              <a:ext cx="2493327" cy="74512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6" tIns="71436" rIns="71436" bIns="71436" numCol="1" spcCol="38100" rtlCol="0" anchor="ctr">
              <a:spAutoFit/>
            </a:bodyPr>
            <a:lstStyle/>
            <a:p>
              <a:pPr marL="0" marR="0" indent="0" algn="ctr" defTabSz="8215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42F74F7-E6AB-4DB4-861B-2BB485B6E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0" y="5154801"/>
              <a:ext cx="2301238" cy="435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7BCEC6B-3FC8-4A8D-95D0-B514911A6714}"/>
              </a:ext>
            </a:extLst>
          </p:cNvPr>
          <p:cNvSpPr txBox="1"/>
          <p:nvPr/>
        </p:nvSpPr>
        <p:spPr>
          <a:xfrm>
            <a:off x="2957042" y="4974723"/>
            <a:ext cx="47964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Karen Fegarty</a:t>
            </a:r>
          </a:p>
          <a:p>
            <a:r>
              <a:rPr lang="en-US" sz="1400" dirty="0"/>
              <a:t>Regional Vice President Sales</a:t>
            </a:r>
          </a:p>
          <a:p>
            <a:r>
              <a:rPr lang="en-US" sz="1400" dirty="0"/>
              <a:t>902-499-4983</a:t>
            </a:r>
          </a:p>
          <a:p>
            <a:r>
              <a:rPr lang="en-US" sz="1400" u="sng" dirty="0">
                <a:hlinkClick r:id="rId8"/>
              </a:rPr>
              <a:t>Karen.fegarty@marinerinnovations.com</a:t>
            </a:r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ease take a moment and complete our…"/>
          <p:cNvSpPr txBox="1">
            <a:spLocks noGrp="1"/>
          </p:cNvSpPr>
          <p:nvPr>
            <p:ph type="ctrTitle"/>
          </p:nvPr>
        </p:nvSpPr>
        <p:spPr>
          <a:xfrm>
            <a:off x="1699849" y="4411551"/>
            <a:ext cx="8792302" cy="123489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2800" dirty="0"/>
              <a:t>Please take a moment and complete our</a:t>
            </a:r>
          </a:p>
          <a:p>
            <a:pPr>
              <a:defRPr sz="5000">
                <a:solidFill>
                  <a:srgbClr val="FFFFFF"/>
                </a:solidFill>
              </a:defRPr>
            </a:pPr>
            <a:r>
              <a:rPr sz="2800" dirty="0"/>
              <a:t>Speaker Survey at:</a:t>
            </a:r>
          </a:p>
          <a:p>
            <a:pPr>
              <a:defRPr sz="5000" b="1" u="sng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sz="2800" dirty="0"/>
              <a:t>www.pdsummit.ca</a:t>
            </a:r>
          </a:p>
        </p:txBody>
      </p:sp>
      <p:pic>
        <p:nvPicPr>
          <p:cNvPr id="120" name="Hero_Title.png" descr="Hero_Tit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7875" y="512564"/>
            <a:ext cx="5556250" cy="253365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Feedback is a gift and its the only way we can make PDS 2020 even better!"/>
          <p:cNvSpPr txBox="1"/>
          <p:nvPr/>
        </p:nvSpPr>
        <p:spPr>
          <a:xfrm>
            <a:off x="850622" y="5874420"/>
            <a:ext cx="10490756" cy="364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 defTabSz="914400">
              <a:spcBef>
                <a:spcPts val="400"/>
              </a:spcBef>
              <a:defRPr sz="3800" b="1" i="1">
                <a:solidFill>
                  <a:srgbClr val="FFFFFE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 defTabSz="457200" fontAlgn="auto" hangingPunct="0">
              <a:spcBef>
                <a:spcPts val="200"/>
              </a:spcBef>
              <a:spcAft>
                <a:spcPts val="0"/>
              </a:spcAft>
            </a:pPr>
            <a:r>
              <a:rPr sz="1900" kern="0">
                <a:latin typeface="Helvetica Neue"/>
              </a:rPr>
              <a:t>Feedback is a gift and its the only way we can make PDS 2020 even better!</a:t>
            </a:r>
          </a:p>
        </p:txBody>
      </p:sp>
      <p:sp>
        <p:nvSpPr>
          <p:cNvPr id="122" name="Hope you enjoyed the presentation!"/>
          <p:cNvSpPr txBox="1"/>
          <p:nvPr/>
        </p:nvSpPr>
        <p:spPr>
          <a:xfrm>
            <a:off x="871273" y="3284008"/>
            <a:ext cx="10490755" cy="717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b">
            <a:normAutofit lnSpcReduction="10000"/>
          </a:bodyPr>
          <a:lstStyle>
            <a:lvl1pPr>
              <a:defRPr sz="8400">
                <a:solidFill>
                  <a:srgbClr val="FFFFFF"/>
                </a:solidFill>
              </a:defRPr>
            </a:lvl1pPr>
          </a:lstStyle>
          <a:p>
            <a:pPr algn="ctr" defTabSz="410765" fontAlgn="auto" hangingPunct="0">
              <a:spcBef>
                <a:spcPts val="0"/>
              </a:spcBef>
              <a:spcAft>
                <a:spcPts val="0"/>
              </a:spcAft>
            </a:pPr>
            <a:r>
              <a:rPr sz="4400" kern="0" dirty="0">
                <a:latin typeface="Helvetica Neue Medium"/>
                <a:sym typeface="Helvetica Neue Medium"/>
              </a:rPr>
              <a:t>Hope you enjoyed the presentation!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0070C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fortune 500 companies that failed">
            <a:extLst>
              <a:ext uri="{FF2B5EF4-FFF2-40B4-BE49-F238E27FC236}">
                <a16:creationId xmlns:a16="http://schemas.microsoft.com/office/drawing/2014/main" id="{07200F8F-0DC4-4684-9B47-D1C78DD72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7"/>
          <a:stretch/>
        </p:blipFill>
        <p:spPr bwMode="auto">
          <a:xfrm>
            <a:off x="-1" y="1565329"/>
            <a:ext cx="12233189" cy="529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215C28-62C4-4F46-A9A6-D992FE81E0EC}"/>
              </a:ext>
            </a:extLst>
          </p:cNvPr>
          <p:cNvSpPr/>
          <p:nvPr/>
        </p:nvSpPr>
        <p:spPr>
          <a:xfrm>
            <a:off x="0" y="0"/>
            <a:ext cx="12192000" cy="1565329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IN THE LAST 15 YEARS, </a:t>
            </a:r>
            <a:r>
              <a:rPr lang="en-US" sz="4000" b="1" u="sng" dirty="0">
                <a:solidFill>
                  <a:srgbClr val="FF0000"/>
                </a:solidFill>
              </a:rPr>
              <a:t>52% OF THE FORTUNE 500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COMPANIES HAVE BECOME EXTINCT </a:t>
            </a:r>
          </a:p>
        </p:txBody>
      </p:sp>
    </p:spTree>
    <p:extLst>
      <p:ext uri="{BB962C8B-B14F-4D97-AF65-F5344CB8AC3E}">
        <p14:creationId xmlns:p14="http://schemas.microsoft.com/office/powerpoint/2010/main" val="33207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0070C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eaLnBrk="0" hangingPunct="0">
              <a:lnSpc>
                <a:spcPct val="95000"/>
              </a:lnSpc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What is Leadership?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A23CF-5D50-46B4-85CB-098C7A42FC56}"/>
              </a:ext>
            </a:extLst>
          </p:cNvPr>
          <p:cNvSpPr/>
          <p:nvPr/>
        </p:nvSpPr>
        <p:spPr>
          <a:xfrm>
            <a:off x="1815826" y="11302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Helvetica"/>
              </a:rPr>
              <a:t>“Progress occurs when courageous, skillful leaders </a:t>
            </a:r>
            <a:r>
              <a:rPr lang="en-US" sz="2400" b="1" i="1" dirty="0">
                <a:solidFill>
                  <a:srgbClr val="FFFF00"/>
                </a:solidFill>
                <a:latin typeface="Helvetica"/>
              </a:rPr>
              <a:t>seize the opportunity to change things for the better</a:t>
            </a:r>
            <a:r>
              <a:rPr lang="en-US" sz="2400" b="1" i="1" dirty="0">
                <a:solidFill>
                  <a:schemeClr val="bg1"/>
                </a:solidFill>
                <a:latin typeface="Helvetica"/>
              </a:rPr>
              <a:t>” </a:t>
            </a:r>
            <a:br>
              <a:rPr lang="en-US" sz="2400" b="1" i="1" dirty="0">
                <a:solidFill>
                  <a:schemeClr val="bg1"/>
                </a:solidFill>
                <a:latin typeface="Helvetica"/>
              </a:rPr>
            </a:br>
            <a:r>
              <a:rPr lang="en-US" sz="2400" i="1" dirty="0">
                <a:solidFill>
                  <a:schemeClr val="bg1"/>
                </a:solidFill>
                <a:latin typeface="Helvetica"/>
              </a:rPr>
              <a:t>Harry S Truman (1884 – 1972)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B1B404-50BB-4CAC-97D9-86ECEC78463A}"/>
              </a:ext>
            </a:extLst>
          </p:cNvPr>
          <p:cNvSpPr/>
          <p:nvPr/>
        </p:nvSpPr>
        <p:spPr>
          <a:xfrm>
            <a:off x="5376472" y="405599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Helvetica"/>
              </a:rPr>
              <a:t>“Management is doing things right; </a:t>
            </a:r>
            <a:r>
              <a:rPr lang="en-US" sz="2400" b="1" i="1" dirty="0">
                <a:solidFill>
                  <a:srgbClr val="FFFF00"/>
                </a:solidFill>
                <a:latin typeface="Helvetica"/>
              </a:rPr>
              <a:t>leadership is doing the right things</a:t>
            </a:r>
            <a:r>
              <a:rPr lang="en-US" sz="2400" b="1" i="1" dirty="0">
                <a:solidFill>
                  <a:schemeClr val="bg1"/>
                </a:solidFill>
                <a:latin typeface="Helvetica"/>
              </a:rPr>
              <a:t>”</a:t>
            </a:r>
            <a:br>
              <a:rPr lang="en-US" sz="2400" b="1" i="1" dirty="0">
                <a:solidFill>
                  <a:schemeClr val="bg1"/>
                </a:solidFill>
                <a:latin typeface="Helvetica"/>
              </a:rPr>
            </a:br>
            <a:r>
              <a:rPr lang="en-US" sz="2400" i="1" dirty="0">
                <a:solidFill>
                  <a:schemeClr val="bg1"/>
                </a:solidFill>
                <a:latin typeface="Helvetica"/>
              </a:rPr>
              <a:t>Peter </a:t>
            </a:r>
            <a:r>
              <a:rPr lang="en-US" sz="2400" i="1" dirty="0" err="1">
                <a:solidFill>
                  <a:schemeClr val="bg1"/>
                </a:solidFill>
                <a:latin typeface="Helvetica"/>
              </a:rPr>
              <a:t>Drucker</a:t>
            </a:r>
            <a:r>
              <a:rPr lang="en-US" sz="2400" i="1" dirty="0">
                <a:solidFill>
                  <a:schemeClr val="bg1"/>
                </a:solidFill>
                <a:latin typeface="Helvetica"/>
              </a:rPr>
              <a:t> (1909 – 2005)</a:t>
            </a: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AF915E3-77CD-4754-B662-623558E2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57" y="1057874"/>
            <a:ext cx="2133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1DB9AC-875C-4E0A-B2A9-A251A5935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44" y="3974710"/>
            <a:ext cx="2590800" cy="1732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7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dzone.yorku.ca/files/2014/01/leade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edzone.yorku.ca/files/2014/01/leadershi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3" t="35066" r="25125" b="49962"/>
          <a:stretch/>
        </p:blipFill>
        <p:spPr bwMode="auto">
          <a:xfrm>
            <a:off x="2248524" y="2402238"/>
            <a:ext cx="6850505" cy="102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175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>
            <a:spLocks noChangeArrowheads="1"/>
          </p:cNvSpPr>
          <p:nvPr/>
        </p:nvSpPr>
        <p:spPr bwMode="auto">
          <a:xfrm>
            <a:off x="2618510" y="2380201"/>
            <a:ext cx="7619772" cy="3810739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9247" y="2470091"/>
            <a:ext cx="7359153" cy="3600927"/>
          </a:xfrm>
          <a:solidFill>
            <a:schemeClr val="accent4">
              <a:lumMod val="75000"/>
            </a:schemeClr>
          </a:solidFill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CA" dirty="0">
                <a:solidFill>
                  <a:schemeClr val="bg1"/>
                </a:solidFill>
                <a:latin typeface="Helvetica Neue"/>
              </a:rPr>
              <a:t>“Good business leaders </a:t>
            </a:r>
            <a:br>
              <a:rPr lang="en-CA" dirty="0">
                <a:solidFill>
                  <a:schemeClr val="bg1"/>
                </a:solidFill>
                <a:latin typeface="Helvetica Neue"/>
              </a:rPr>
            </a:br>
            <a:r>
              <a:rPr lang="en-CA" b="1" dirty="0">
                <a:solidFill>
                  <a:schemeClr val="bg1"/>
                </a:solidFill>
                <a:latin typeface="Helvetica Neue"/>
              </a:rPr>
              <a:t>create</a:t>
            </a:r>
            <a:r>
              <a:rPr lang="en-CA" dirty="0">
                <a:solidFill>
                  <a:schemeClr val="bg1"/>
                </a:solidFill>
                <a:latin typeface="Helvetica Neue"/>
              </a:rPr>
              <a:t> a vision, </a:t>
            </a:r>
            <a:br>
              <a:rPr lang="en-CA" dirty="0">
                <a:solidFill>
                  <a:schemeClr val="bg1"/>
                </a:solidFill>
                <a:latin typeface="Helvetica Neue"/>
              </a:rPr>
            </a:br>
            <a:r>
              <a:rPr lang="en-CA" b="1" dirty="0">
                <a:solidFill>
                  <a:schemeClr val="bg1"/>
                </a:solidFill>
                <a:latin typeface="Helvetica Neue"/>
              </a:rPr>
              <a:t>articulate</a:t>
            </a:r>
            <a:r>
              <a:rPr lang="en-CA" dirty="0">
                <a:solidFill>
                  <a:schemeClr val="bg1"/>
                </a:solidFill>
                <a:latin typeface="Helvetica Neue"/>
              </a:rPr>
              <a:t> the vision, </a:t>
            </a:r>
            <a:br>
              <a:rPr lang="en-CA" dirty="0">
                <a:solidFill>
                  <a:schemeClr val="bg1"/>
                </a:solidFill>
                <a:latin typeface="Helvetica Neue"/>
              </a:rPr>
            </a:br>
            <a:r>
              <a:rPr lang="en-CA" dirty="0">
                <a:solidFill>
                  <a:schemeClr val="bg1"/>
                </a:solidFill>
                <a:latin typeface="Helvetica Neue"/>
              </a:rPr>
              <a:t>passionately </a:t>
            </a:r>
            <a:r>
              <a:rPr lang="en-CA" b="1" dirty="0">
                <a:solidFill>
                  <a:schemeClr val="bg1"/>
                </a:solidFill>
                <a:latin typeface="Helvetica Neue"/>
              </a:rPr>
              <a:t>own</a:t>
            </a:r>
            <a:r>
              <a:rPr lang="en-CA" dirty="0">
                <a:solidFill>
                  <a:schemeClr val="bg1"/>
                </a:solidFill>
                <a:latin typeface="Helvetica Neue"/>
              </a:rPr>
              <a:t> the vision, </a:t>
            </a:r>
            <a:br>
              <a:rPr lang="en-CA" dirty="0">
                <a:solidFill>
                  <a:schemeClr val="bg1"/>
                </a:solidFill>
                <a:latin typeface="Helvetica Neue"/>
              </a:rPr>
            </a:br>
            <a:r>
              <a:rPr lang="en-CA" dirty="0">
                <a:solidFill>
                  <a:schemeClr val="bg1"/>
                </a:solidFill>
                <a:latin typeface="Helvetica Neue"/>
              </a:rPr>
              <a:t>and relentlessly </a:t>
            </a:r>
            <a:r>
              <a:rPr lang="en-CA" b="1" dirty="0">
                <a:solidFill>
                  <a:schemeClr val="bg1"/>
                </a:solidFill>
                <a:latin typeface="Helvetica Neue"/>
              </a:rPr>
              <a:t>drive</a:t>
            </a:r>
            <a:r>
              <a:rPr lang="en-CA" dirty="0">
                <a:solidFill>
                  <a:schemeClr val="bg1"/>
                </a:solidFill>
                <a:latin typeface="Helvetica Neue"/>
              </a:rPr>
              <a:t> it to completion.”</a:t>
            </a:r>
          </a:p>
          <a:p>
            <a:pPr marL="0" indent="0" algn="ctr">
              <a:buNone/>
            </a:pPr>
            <a:r>
              <a:rPr lang="en-CA" dirty="0">
                <a:solidFill>
                  <a:schemeClr val="bg1"/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Jack Welch</a:t>
            </a:r>
            <a:endParaRPr lang="en-CA" dirty="0">
              <a:solidFill>
                <a:schemeClr val="bg1"/>
              </a:solidFill>
              <a:latin typeface="Helvetica Neue"/>
            </a:endParaRPr>
          </a:p>
          <a:p>
            <a:pPr marL="0" indent="0" algn="ctr">
              <a:buNone/>
            </a:pPr>
            <a:r>
              <a:rPr lang="en-CA" sz="2000" dirty="0">
                <a:solidFill>
                  <a:schemeClr val="bg1"/>
                </a:solidFill>
                <a:latin typeface="Helvetica Neue"/>
              </a:rPr>
              <a:t>Chairman &amp; CEO, GE, 1981-2001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charset="0"/>
                <a:ea typeface="ＭＳ Ｐゴシック" charset="-128"/>
              </a:rPr>
              <a:t>Having a Vision!</a:t>
            </a:r>
            <a:endParaRPr lang="en-US" dirty="0"/>
          </a:p>
        </p:txBody>
      </p:sp>
      <p:pic>
        <p:nvPicPr>
          <p:cNvPr id="5" name="Picture 2" descr="http://printingct.com/wp-content/uploads/2013/11/leadership.jpg">
            <a:extLst>
              <a:ext uri="{FF2B5EF4-FFF2-40B4-BE49-F238E27FC236}">
                <a16:creationId xmlns:a16="http://schemas.microsoft.com/office/drawing/2014/main" id="{47952BCF-3A64-482C-A839-813C4FC22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811671"/>
            <a:ext cx="2514600" cy="1226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5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36606" y="2298701"/>
            <a:ext cx="4545466" cy="3827463"/>
          </a:xfrm>
        </p:spPr>
        <p:txBody>
          <a:bodyPr/>
          <a:lstStyle/>
          <a:p>
            <a:pPr marL="0" indent="0" algn="ctr">
              <a:buNone/>
            </a:pPr>
            <a:endParaRPr lang="en-CA" sz="4400" b="1" dirty="0"/>
          </a:p>
          <a:p>
            <a:pPr marL="0" indent="0" algn="ctr">
              <a:buNone/>
            </a:pPr>
            <a:r>
              <a:rPr lang="en-CA" sz="4400" b="1" dirty="0"/>
              <a:t>What is your vision for the Organisation?</a:t>
            </a:r>
            <a:endParaRPr lang="en-US" sz="4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Vision &amp; Strategy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CA" dirty="0"/>
              <a:t>Setting the Direction and Driving towards it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81" y="2208276"/>
            <a:ext cx="5884127" cy="39292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http://printingct.com/wp-content/uploads/2013/11/leadership.jpg">
            <a:extLst>
              <a:ext uri="{FF2B5EF4-FFF2-40B4-BE49-F238E27FC236}">
                <a16:creationId xmlns:a16="http://schemas.microsoft.com/office/drawing/2014/main" id="{F707B137-CDD0-403E-8E12-AAF16587C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811671"/>
            <a:ext cx="2514600" cy="1226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9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 Brave, </a:t>
            </a:r>
            <a:r>
              <a:rPr lang="en-CA" b="1" dirty="0">
                <a:solidFill>
                  <a:srgbClr val="FF0000"/>
                </a:solidFill>
              </a:rPr>
              <a:t>say NO!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CA" dirty="0"/>
              <a:t>Consulting / Decision Making</a:t>
            </a:r>
            <a:endParaRPr lang="en-US" dirty="0"/>
          </a:p>
        </p:txBody>
      </p:sp>
      <p:pic>
        <p:nvPicPr>
          <p:cNvPr id="5" name="Picture 2" descr="http://printingct.com/wp-content/uploads/2013/11/leade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811671"/>
            <a:ext cx="2514600" cy="1226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51362" y="2917209"/>
            <a:ext cx="7838638" cy="249299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CA" sz="4000" b="1" i="1" dirty="0">
                <a:solidFill>
                  <a:srgbClr val="000000"/>
                </a:solidFill>
              </a:rPr>
              <a:t>The art of leadership is saying no, not saying yes. It is very easy to say yes.</a:t>
            </a:r>
          </a:p>
          <a:p>
            <a:r>
              <a:rPr lang="en-CA" sz="3600" i="1" dirty="0">
                <a:solidFill>
                  <a:srgbClr val="000000"/>
                </a:solidFill>
                <a:hlinkClick r:id="rId4"/>
              </a:rPr>
              <a:t>Tony Blair</a:t>
            </a:r>
            <a:endParaRPr lang="en-CA" sz="3600" i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tony blair">
            <a:extLst>
              <a:ext uri="{FF2B5EF4-FFF2-40B4-BE49-F238E27FC236}">
                <a16:creationId xmlns:a16="http://schemas.microsoft.com/office/drawing/2014/main" id="{419EF8E5-98FB-459D-962F-DAA288008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920" y="2917209"/>
            <a:ext cx="1779718" cy="249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174F1A-8F78-4689-B6BB-7ED2964A2340}"/>
              </a:ext>
            </a:extLst>
          </p:cNvPr>
          <p:cNvSpPr txBox="1"/>
          <p:nvPr/>
        </p:nvSpPr>
        <p:spPr>
          <a:xfrm>
            <a:off x="9136354" y="5430298"/>
            <a:ext cx="2228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Tony Blair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Former British Prime Minister</a:t>
            </a:r>
          </a:p>
        </p:txBody>
      </p:sp>
    </p:spTree>
    <p:extLst>
      <p:ext uri="{BB962C8B-B14F-4D97-AF65-F5344CB8AC3E}">
        <p14:creationId xmlns:p14="http://schemas.microsoft.com/office/powerpoint/2010/main" val="58829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485900" y="2387775"/>
            <a:ext cx="9334499" cy="3289125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7435" y="2592817"/>
            <a:ext cx="8731015" cy="2800767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CA" sz="3600" b="1" i="1" dirty="0">
                <a:solidFill>
                  <a:srgbClr val="000000"/>
                </a:solidFill>
              </a:rPr>
              <a:t>Leadership is the art of </a:t>
            </a:r>
            <a:br>
              <a:rPr lang="en-CA" sz="3600" b="1" i="1" dirty="0">
                <a:solidFill>
                  <a:srgbClr val="000000"/>
                </a:solidFill>
              </a:rPr>
            </a:br>
            <a:r>
              <a:rPr lang="en-CA" sz="3600" b="1" i="1" dirty="0">
                <a:solidFill>
                  <a:srgbClr val="000000"/>
                </a:solidFill>
              </a:rPr>
              <a:t>getting someone else to do something you want done </a:t>
            </a:r>
            <a:br>
              <a:rPr lang="en-CA" sz="3600" b="1" i="1" dirty="0">
                <a:solidFill>
                  <a:srgbClr val="000000"/>
                </a:solidFill>
              </a:rPr>
            </a:br>
            <a:r>
              <a:rPr lang="en-CA" sz="3600" b="1" i="1" u="sng" dirty="0">
                <a:solidFill>
                  <a:srgbClr val="000000"/>
                </a:solidFill>
              </a:rPr>
              <a:t>because they want to do it</a:t>
            </a:r>
            <a:r>
              <a:rPr lang="en-CA" sz="3600" b="1" i="1" dirty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CA" sz="3200" i="1" dirty="0">
                <a:solidFill>
                  <a:srgbClr val="000000"/>
                </a:solidFill>
                <a:hlinkClick r:id="rId3"/>
              </a:rPr>
              <a:t>Dwight D. Eisenhower</a:t>
            </a:r>
            <a:endParaRPr lang="en-CA" sz="3200" i="1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76" y="220233"/>
            <a:ext cx="4562945" cy="124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701800" y="322813"/>
            <a:ext cx="6970132" cy="563562"/>
          </a:xfrm>
        </p:spPr>
        <p:txBody>
          <a:bodyPr/>
          <a:lstStyle/>
          <a:p>
            <a:r>
              <a:rPr lang="en-CA" dirty="0"/>
              <a:t>Up, Down &amp; Sideways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idx="13"/>
          </p:nvPr>
        </p:nvSpPr>
        <p:spPr>
          <a:xfrm>
            <a:off x="1701800" y="937176"/>
            <a:ext cx="6489700" cy="358774"/>
          </a:xfrm>
        </p:spPr>
        <p:txBody>
          <a:bodyPr/>
          <a:lstStyle/>
          <a:p>
            <a:r>
              <a:rPr lang="en-CA" dirty="0"/>
              <a:t>Relationships &amp; Influencing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5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2464850" y="2139927"/>
            <a:ext cx="7377091" cy="4089225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796637" y="512842"/>
            <a:ext cx="6970132" cy="563562"/>
          </a:xfrm>
        </p:spPr>
        <p:txBody>
          <a:bodyPr/>
          <a:lstStyle/>
          <a:p>
            <a:r>
              <a:rPr lang="en-CA" dirty="0"/>
              <a:t>Letting Go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idx="13"/>
          </p:nvPr>
        </p:nvSpPr>
        <p:spPr>
          <a:xfrm>
            <a:off x="796637" y="1127205"/>
            <a:ext cx="6489700" cy="358774"/>
          </a:xfrm>
        </p:spPr>
        <p:txBody>
          <a:bodyPr/>
          <a:lstStyle/>
          <a:p>
            <a:r>
              <a:rPr lang="en-CA" dirty="0"/>
              <a:t>Delegating</a:t>
            </a:r>
            <a:endParaRPr lang="en-US" dirty="0"/>
          </a:p>
        </p:txBody>
      </p:sp>
      <p:pic>
        <p:nvPicPr>
          <p:cNvPr id="17" name="Picture 2" descr="http://kensviews.com/wp-content/uploads/2011/02/delegation-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6"/>
          <a:stretch/>
        </p:blipFill>
        <p:spPr bwMode="auto">
          <a:xfrm>
            <a:off x="2690463" y="2289349"/>
            <a:ext cx="6941927" cy="3774028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rintingct.com/wp-content/uploads/2013/11/leadership.jpg">
            <a:extLst>
              <a:ext uri="{FF2B5EF4-FFF2-40B4-BE49-F238E27FC236}">
                <a16:creationId xmlns:a16="http://schemas.microsoft.com/office/drawing/2014/main" id="{8D03ECEB-64A1-4659-AEA2-2695F888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76336"/>
            <a:ext cx="2514600" cy="1226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2645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ing PowerPoint 2010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626E48-2633-4046-AC88-6732CA3FC9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People template</Template>
  <TotalTime>30954</TotalTime>
  <Words>1371</Words>
  <Application>Microsoft Office PowerPoint</Application>
  <PresentationFormat>Widescreen</PresentationFormat>
  <Paragraphs>263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Verdana</vt:lpstr>
      <vt:lpstr>Wingdings 3</vt:lpstr>
      <vt:lpstr>Introducing PowerPoint 2010</vt:lpstr>
      <vt:lpstr>1_Kontortema</vt:lpstr>
      <vt:lpstr>2_Kontortema</vt:lpstr>
      <vt:lpstr>White</vt:lpstr>
      <vt:lpstr>PowerPoint Presentation</vt:lpstr>
      <vt:lpstr>PowerPoint Presentation</vt:lpstr>
      <vt:lpstr>What is Leadership?</vt:lpstr>
      <vt:lpstr>PowerPoint Presentation</vt:lpstr>
      <vt:lpstr>Having a Vision!</vt:lpstr>
      <vt:lpstr>Vision &amp; Strategy</vt:lpstr>
      <vt:lpstr>Be Brave, say NO!</vt:lpstr>
      <vt:lpstr>Up, Down &amp; Sideways</vt:lpstr>
      <vt:lpstr>Letting Go</vt:lpstr>
      <vt:lpstr>Coaching and Developing People</vt:lpstr>
      <vt:lpstr>Leadership Challenges</vt:lpstr>
      <vt:lpstr>Why do Companies need to Change?</vt:lpstr>
      <vt:lpstr>Why do Companies need to Change?</vt:lpstr>
      <vt:lpstr>Why do Companies need to Change?</vt:lpstr>
      <vt:lpstr>Wise words to end with!</vt:lpstr>
      <vt:lpstr>PowerPoint Presentation</vt:lpstr>
      <vt:lpstr>Please take a moment and complete our Speaker Survey at: www.pdsummit.ca</vt:lpstr>
    </vt:vector>
  </TitlesOfParts>
  <Company>DUNELM Associates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Martin.Davis@dunelmassociates.com</dc:creator>
  <cp:lastModifiedBy>VALERIE Lemay</cp:lastModifiedBy>
  <cp:revision>199</cp:revision>
  <cp:lastPrinted>2019-04-25T13:16:28Z</cp:lastPrinted>
  <dcterms:created xsi:type="dcterms:W3CDTF">2013-08-02T19:20:30Z</dcterms:created>
  <dcterms:modified xsi:type="dcterms:W3CDTF">2019-04-25T17:00:52Z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TC018754749991</vt:lpwstr>
  </property>
</Properties>
</file>