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Raleway" panose="020B0604020202020204" charset="0"/>
      <p:regular r:id="rId44"/>
      <p:bold r:id="rId45"/>
      <p:italic r:id="rId46"/>
      <p:boldItalic r:id="rId47"/>
    </p:embeddedFont>
    <p:embeddedFont>
      <p:font typeface="Raleway ExtraBold" panose="020B0604020202020204" charset="0"/>
      <p:bold r:id="rId48"/>
      <p:boldItalic r:id="rId49"/>
    </p:embeddedFont>
    <p:embeddedFont>
      <p:font typeface="Raleway Light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B25747-7795-4BD9-A5A8-9B5ACA3D23B1}">
  <a:tblStyle styleId="{37B25747-7795-4BD9-A5A8-9B5ACA3D23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6b579af04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6b579af04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not junior-level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Incredibly skilled, helped us take on new business we ordinarily wouldn’t be able to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Helped us grow the business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6b579af0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6b579af0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6b579af0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6b579af04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134b6d0e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134b6d0e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Turnover is rare - 5 people in 3 years, out of 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reasons as everyone else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134b6d0e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134b6d0e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134b6d0e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134b6d0e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isn’t a roadmap that will guarantee success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another tool you and your team can use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6b579af04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6b579af04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6b579af0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6b579af0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6b579af0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6b579af0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6b579af0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6b579af0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6b579af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6b579af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6b579af0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6b579af0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6b579af04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6b579af04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6b579af0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6b579af0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134b6d0e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134b6d0e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6b579af0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6b579af0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6b579af0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6b579af0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6b579af04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6b579af04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6b579af0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6b579af0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6b579af0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6b579af0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6b579af0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6b579af0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6b579af0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56b579af0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134b6d0e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134b6d0e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134b6d0e1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134b6d0e1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134b6d0e1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134b6d0e1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 years at BSC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Hired as Head of Talent to quickly scale up the business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Never made it a goal to increase diversity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Hired the best people for the job, who happened to be newcomers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are richer, more successful and a better place to work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Recognised as one of the top 100 SME in Canada by the G&amp;M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In part due to diversity and the programs we have in place to support ALL staff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134b6d0e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134b6d0e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134b6d0e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5134b6d0e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Toronto, Montreal and Vancouver have built-in newcomer communities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6b579af0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6b579af0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134b6d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134b6d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34b6d0e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34b6d0e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134b6d0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134b6d0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134b6d0e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134b6d0e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story @ McCain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11 years in recruiting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Florenceville is not a location of choice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Started with 2 Cuban families (recruiting and settlement)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May did not stay for duration of contract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New director implemented diversity quotas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Hard enough to find one person, now have to find someone with the proper background?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Fredericton has different challenges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Still not a location of choice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Very competitive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2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la@bluespur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Unicorns are Real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Recruiting and Retaining Newcomer Talent in Atlantic Canada</a:t>
            </a:r>
            <a:endParaRPr sz="3000"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1600" y="3375"/>
            <a:ext cx="1047900" cy="3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ctrTitle" idx="4294967295"/>
          </p:nvPr>
        </p:nvSpPr>
        <p:spPr>
          <a:xfrm>
            <a:off x="622550" y="794975"/>
            <a:ext cx="7830600" cy="19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B600"/>
                </a:solidFill>
              </a:rPr>
              <a:t>How hard is it to recruit someone who is already here, and who wants to be here?</a:t>
            </a:r>
            <a:endParaRPr sz="4000">
              <a:solidFill>
                <a:srgbClr val="FFB600"/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4294967295"/>
          </p:nvPr>
        </p:nvSpPr>
        <p:spPr>
          <a:xfrm>
            <a:off x="612750" y="3179700"/>
            <a:ext cx="7918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Our companies serve global clients, and we need a global workforce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Blue Spurs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922000" y="1885950"/>
            <a:ext cx="78894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Cloud and IoT professional services company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Offices in Fredericton, Saint John, Moncton, Charlottetown and Halifax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Developers, QA, PMs, DevOps and Solution Architects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Agile/Scrum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80ish employees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73% male, 27% female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26% staff born outside Canada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2nd language: Ukrainian/Russian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3rd language: Hebrew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57" name="Google Shape;157;p22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58" name="Google Shape;158;p2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920500" y="910900"/>
            <a:ext cx="7665244" cy="365155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title" idx="4294967295"/>
          </p:nvPr>
        </p:nvSpPr>
        <p:spPr>
          <a:xfrm>
            <a:off x="464800" y="4345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Where We’re From</a:t>
            </a:r>
            <a:endParaRPr sz="3600"/>
          </a:p>
        </p:txBody>
      </p:sp>
      <p:sp>
        <p:nvSpPr>
          <p:cNvPr id="169" name="Google Shape;169;p23"/>
          <p:cNvSpPr/>
          <p:nvPr/>
        </p:nvSpPr>
        <p:spPr>
          <a:xfrm>
            <a:off x="2554675" y="1519675"/>
            <a:ext cx="796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Our office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71" name="Google Shape;171;p23"/>
          <p:cNvGrpSpPr/>
          <p:nvPr/>
        </p:nvGrpSpPr>
        <p:grpSpPr>
          <a:xfrm>
            <a:off x="8073445" y="369819"/>
            <a:ext cx="759617" cy="641865"/>
            <a:chOff x="3918650" y="293075"/>
            <a:chExt cx="488500" cy="412775"/>
          </a:xfrm>
        </p:grpSpPr>
        <p:sp>
          <p:nvSpPr>
            <p:cNvPr id="172" name="Google Shape;172;p23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3"/>
          <p:cNvSpPr/>
          <p:nvPr/>
        </p:nvSpPr>
        <p:spPr>
          <a:xfrm>
            <a:off x="4890350" y="2580375"/>
            <a:ext cx="638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Nigeria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4581025" y="3641075"/>
            <a:ext cx="9426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South Africa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4733275" y="1317175"/>
            <a:ext cx="638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Ukraine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4782475" y="2219450"/>
            <a:ext cx="539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Egypt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4988750" y="1869563"/>
            <a:ext cx="539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Israel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6012800" y="2521900"/>
            <a:ext cx="539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India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5914400" y="1169325"/>
            <a:ext cx="638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Russia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6213600" y="2118725"/>
            <a:ext cx="9426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Bangladesh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6670375" y="2421950"/>
            <a:ext cx="7962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Vietnam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3789150" y="1317175"/>
            <a:ext cx="638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Ireland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4988750" y="1593375"/>
            <a:ext cx="7596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Armenia</a:t>
            </a:r>
            <a:endParaRPr sz="10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664025" y="891775"/>
            <a:ext cx="2969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Some of my </a:t>
            </a:r>
            <a:r>
              <a:rPr lang="en" sz="3600">
                <a:solidFill>
                  <a:srgbClr val="FFB600"/>
                </a:solidFill>
              </a:rPr>
              <a:t>colleagues</a:t>
            </a:r>
            <a:endParaRPr sz="3600"/>
          </a:p>
        </p:txBody>
      </p:sp>
      <p:sp>
        <p:nvSpPr>
          <p:cNvPr id="191" name="Google Shape;191;p2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92" name="Google Shape;192;p24"/>
          <p:cNvGrpSpPr/>
          <p:nvPr/>
        </p:nvGrpSpPr>
        <p:grpSpPr>
          <a:xfrm>
            <a:off x="3529037" y="547675"/>
            <a:ext cx="4210595" cy="3994904"/>
            <a:chOff x="2082562" y="623875"/>
            <a:chExt cx="4210595" cy="3994904"/>
          </a:xfrm>
        </p:grpSpPr>
        <p:sp>
          <p:nvSpPr>
            <p:cNvPr id="193" name="Google Shape;193;p24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 rot="-6597844">
              <a:off x="2229739" y="1905428"/>
              <a:ext cx="1002546" cy="1015643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 rot="-6596309">
              <a:off x="2776214" y="760893"/>
              <a:ext cx="954514" cy="946363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9" name="Google Shape;199;p24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200" name="Google Shape;200;p2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201" name="Google Shape;201;p2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Salesforce Architect</a:t>
              </a:r>
              <a:endParaRPr sz="12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(Egypt)</a:t>
              </a:r>
              <a:endParaRPr sz="12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2" name="Google Shape;202;p24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203" name="Google Shape;203;p2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Android Developer</a:t>
              </a:r>
              <a:endParaRPr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(South Africa)</a:t>
              </a:r>
              <a:endParaRPr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5" name="Google Shape;205;p24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206" name="Google Shape;206;p24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207" name="Google Shape;207;p24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Cloud Solutions Architect</a:t>
              </a:r>
              <a:endParaRPr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(Nigeria)</a:t>
              </a:r>
              <a:endParaRPr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08" name="Google Shape;208;p24"/>
          <p:cNvGrpSpPr/>
          <p:nvPr/>
        </p:nvGrpSpPr>
        <p:grpSpPr>
          <a:xfrm>
            <a:off x="7177556" y="908833"/>
            <a:ext cx="1369980" cy="1247961"/>
            <a:chOff x="3490737" y="1374053"/>
            <a:chExt cx="1423800" cy="1423800"/>
          </a:xfrm>
        </p:grpSpPr>
        <p:sp>
          <p:nvSpPr>
            <p:cNvPr id="209" name="Google Shape;209;p24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210" name="Google Shape;210;p24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Senior Python Developer</a:t>
              </a:r>
              <a:endParaRPr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(Ukraine)</a:t>
              </a:r>
              <a:endParaRPr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11" name="Google Shape;211;p24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212" name="Google Shape;212;p24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24"/>
          <p:cNvSpPr txBox="1"/>
          <p:nvPr/>
        </p:nvSpPr>
        <p:spPr>
          <a:xfrm>
            <a:off x="6229250" y="1043875"/>
            <a:ext cx="9483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Raleway"/>
                <a:ea typeface="Raleway"/>
                <a:cs typeface="Raleway"/>
                <a:sym typeface="Raleway"/>
              </a:rPr>
              <a:t>Senior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Raleway"/>
                <a:ea typeface="Raleway"/>
                <a:cs typeface="Raleway"/>
                <a:sym typeface="Raleway"/>
              </a:rPr>
              <a:t>Auto QA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Raleway"/>
                <a:ea typeface="Raleway"/>
                <a:cs typeface="Raleway"/>
                <a:sym typeface="Raleway"/>
              </a:rPr>
              <a:t>(Israel)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3783850" y="2097450"/>
            <a:ext cx="7167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DevOps</a:t>
            </a:r>
            <a:endParaRPr sz="1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(India)</a:t>
            </a:r>
            <a:endParaRPr sz="1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4152725" y="744650"/>
            <a:ext cx="10818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Senior FS developer (Armenia)</a:t>
            </a:r>
            <a:endParaRPr sz="1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4500550" y="2513350"/>
            <a:ext cx="827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TPM</a:t>
            </a:r>
            <a:endParaRPr sz="1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(Ukraine)</a:t>
            </a:r>
            <a:endParaRPr sz="1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look for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Specific and relevant technical skills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Hands-on experience (“have done”)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English communication skills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 work with overseas North American companies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AWS certifications/cloud experience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Agile/Scrum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28" name="Google Shape;228;p25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229" name="Google Shape;229;p2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7197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we don’t look for</a:t>
            </a:r>
            <a:endParaRPr sz="4800"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Jacks of all trades / willing to fill multiple roles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Huge multinational consulting backgrounds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Junior talent / limited work experience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Outdated skills/need retraining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English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grads (unless they were our co-op student)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41" name="Google Shape;241;p26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242" name="Google Shape;242;p2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7197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Why they stay</a:t>
            </a:r>
            <a:endParaRPr sz="4800"/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 like locals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 fair wages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Recognize previous experience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 meaningful 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opportunities to lead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54" name="Google Shape;254;p27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255" name="Google Shape;255;p2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77373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</a:t>
            </a:r>
            <a:r>
              <a:rPr lang="en">
                <a:solidFill>
                  <a:srgbClr val="FFB600"/>
                </a:solidFill>
              </a:rPr>
              <a:t>hiring</a:t>
            </a:r>
            <a:r>
              <a:rPr lang="en"/>
              <a:t> is not</a:t>
            </a:r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Affirmative 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Tokenism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Meeting quotas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Hiring un/under-qualified people</a:t>
            </a:r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67" name="Google Shape;267;p28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268" name="Google Shape;268;p2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</a:t>
            </a:r>
            <a:r>
              <a:rPr lang="en">
                <a:solidFill>
                  <a:srgbClr val="FFB600"/>
                </a:solidFill>
              </a:rPr>
              <a:t>hiring</a:t>
            </a:r>
            <a:r>
              <a:rPr lang="en"/>
              <a:t> is</a:t>
            </a:r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Recognizing the best sources of talent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how to reach them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Connecting with them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Hiring the best people for the job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You maximize your success when you expand your borders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p2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80" name="Google Shape;280;p29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281" name="Google Shape;281;p2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title"/>
          </p:nvPr>
        </p:nvSpPr>
        <p:spPr>
          <a:xfrm>
            <a:off x="673250" y="891775"/>
            <a:ext cx="7983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</a:t>
            </a:r>
            <a:r>
              <a:rPr lang="en">
                <a:solidFill>
                  <a:srgbClr val="FFB600"/>
                </a:solidFill>
              </a:rPr>
              <a:t>simple</a:t>
            </a:r>
            <a:endParaRPr>
              <a:solidFill>
                <a:srgbClr val="FFB600"/>
              </a:solidFill>
            </a:endParaRPr>
          </a:p>
        </p:txBody>
      </p:sp>
      <p:sp>
        <p:nvSpPr>
          <p:cNvPr id="291" name="Google Shape;291;p3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1926288" y="3021438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1143461" y="2742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1237211" y="2879399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8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1119175" y="3382563"/>
            <a:ext cx="6597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Recruit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571536" y="3955927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2709148" y="2742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2614350" y="3485984"/>
            <a:ext cx="792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Engage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2699423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2709151" y="2879400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sz="8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4781408" y="395592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6863388" y="349912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6863386" y="395592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304" name="Google Shape;304;p30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305" name="Google Shape;305;p3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30"/>
          <p:cNvSpPr/>
          <p:nvPr/>
        </p:nvSpPr>
        <p:spPr>
          <a:xfrm>
            <a:off x="5179388" y="3021450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4274848" y="2742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09" name="Google Shape;309;p30"/>
          <p:cNvSpPr/>
          <p:nvPr/>
        </p:nvSpPr>
        <p:spPr>
          <a:xfrm>
            <a:off x="6036373" y="2742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0" name="Google Shape;310;p30"/>
          <p:cNvSpPr/>
          <p:nvPr/>
        </p:nvSpPr>
        <p:spPr>
          <a:xfrm>
            <a:off x="7750323" y="2742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4274851" y="2879400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8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6036376" y="2879400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sz="8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7797901" y="2879400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8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8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4242125" y="3450888"/>
            <a:ext cx="6597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Hire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5" name="Google Shape;315;p30"/>
          <p:cNvSpPr txBox="1"/>
          <p:nvPr/>
        </p:nvSpPr>
        <p:spPr>
          <a:xfrm>
            <a:off x="6036375" y="3485975"/>
            <a:ext cx="792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Onboard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7698900" y="3485988"/>
            <a:ext cx="792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Retain</a:t>
            </a:r>
            <a:endParaRPr sz="10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7" name="Google Shape;317;p30"/>
          <p:cNvSpPr/>
          <p:nvPr/>
        </p:nvSpPr>
        <p:spPr>
          <a:xfrm>
            <a:off x="3491988" y="3021450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8" name="Google Shape;318;p30"/>
          <p:cNvSpPr/>
          <p:nvPr/>
        </p:nvSpPr>
        <p:spPr>
          <a:xfrm>
            <a:off x="6893338" y="3021450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600"/>
                </a:solidFill>
              </a:rPr>
              <a:t>Hello!</a:t>
            </a:r>
            <a:endParaRPr sz="9600">
              <a:solidFill>
                <a:srgbClr val="FFB600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79185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I am Karla Pooley</a:t>
            </a:r>
            <a:endParaRPr sz="3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AKA the Manager of Org Development at Blue Spurs Consulting in Fredericton, NB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karla@bluespurs.com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</a:t>
            </a:r>
            <a:endParaRPr/>
          </a:p>
        </p:txBody>
      </p:sp>
      <p:sp>
        <p:nvSpPr>
          <p:cNvPr id="324" name="Google Shape;324;p31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pipelines</a:t>
            </a:r>
            <a:endParaRPr/>
          </a:p>
        </p:txBody>
      </p:sp>
      <p:sp>
        <p:nvSpPr>
          <p:cNvPr id="325" name="Google Shape;325;p31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96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</a:rPr>
              <a:t>Recruiting</a:t>
            </a:r>
            <a:r>
              <a:rPr lang="en" sz="3600"/>
              <a:t> your candidates</a:t>
            </a:r>
            <a:endParaRPr sz="3600"/>
          </a:p>
        </p:txBody>
      </p:sp>
      <p:sp>
        <p:nvSpPr>
          <p:cNvPr id="331" name="Google Shape;331;p32"/>
          <p:cNvSpPr txBox="1">
            <a:spLocks noGrp="1"/>
          </p:cNvSpPr>
          <p:nvPr>
            <p:ph type="body" idx="1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Posting ads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Encourage applicants who are or will be newcomers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Focus on what they will do in the role (specific)</a:t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332" name="Google Shape;332;p32"/>
          <p:cNvSpPr txBox="1">
            <a:spLocks noGrp="1"/>
          </p:cNvSpPr>
          <p:nvPr>
            <p:ph type="body" idx="2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Questionnaire</a:t>
            </a:r>
            <a:endParaRPr sz="1200"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1) Where are you located?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2) Are you part of any immigration programs?  Do you require sponsorship?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3) What is your arrival date?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3" name="Google Shape;333;p32"/>
          <p:cNvSpPr txBox="1">
            <a:spLocks noGrp="1"/>
          </p:cNvSpPr>
          <p:nvPr>
            <p:ph type="body" idx="3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LinkedIn + Indeed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Newcomers often update their profiles/resumes with CAN location when they begin  immigration process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4" name="Google Shape;334;p3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body" idx="1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Referral program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Good people know good people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$3,500 bonus, paid after probationary period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6" name="Google Shape;336;p32"/>
          <p:cNvSpPr txBox="1">
            <a:spLocks noGrp="1"/>
          </p:cNvSpPr>
          <p:nvPr>
            <p:ph type="body" idx="2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Community partnerships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Chamber of Commerce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IT Incubation Centres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Multicultural Associations</a:t>
            </a:r>
            <a:endParaRPr sz="1200"/>
          </a:p>
        </p:txBody>
      </p:sp>
      <p:sp>
        <p:nvSpPr>
          <p:cNvPr id="337" name="Google Shape;337;p32"/>
          <p:cNvSpPr txBox="1">
            <a:spLocks noGrp="1"/>
          </p:cNvSpPr>
          <p:nvPr>
            <p:ph type="body" idx="3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Connector programs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ONB Connector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ISANS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Halifax Partnership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338" name="Google Shape;338;p32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339" name="Google Shape;339;p3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350" name="Google Shape;350;p33"/>
          <p:cNvGrpSpPr/>
          <p:nvPr/>
        </p:nvGrpSpPr>
        <p:grpSpPr>
          <a:xfrm>
            <a:off x="8120067" y="370812"/>
            <a:ext cx="729938" cy="641867"/>
            <a:chOff x="1928175" y="312600"/>
            <a:chExt cx="425000" cy="373700"/>
          </a:xfrm>
        </p:grpSpPr>
        <p:sp>
          <p:nvSpPr>
            <p:cNvPr id="351" name="Google Shape;351;p33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3" name="Google Shape;3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637" y="703850"/>
            <a:ext cx="5728725" cy="21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25" y="3007925"/>
            <a:ext cx="8118274" cy="13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988" y="429250"/>
            <a:ext cx="6044024" cy="25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</a:t>
            </a:r>
            <a:endParaRPr/>
          </a:p>
        </p:txBody>
      </p:sp>
      <p:sp>
        <p:nvSpPr>
          <p:cNvPr id="361" name="Google Shape;361;p34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them interested</a:t>
            </a:r>
            <a:endParaRPr/>
          </a:p>
        </p:txBody>
      </p:sp>
      <p:sp>
        <p:nvSpPr>
          <p:cNvPr id="362" name="Google Shape;362;p34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96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</a:rPr>
              <a:t>Engaging</a:t>
            </a:r>
            <a:r>
              <a:rPr lang="en" sz="3600"/>
              <a:t> your candidates</a:t>
            </a:r>
            <a:endParaRPr sz="3600"/>
          </a:p>
        </p:txBody>
      </p:sp>
      <p:sp>
        <p:nvSpPr>
          <p:cNvPr id="368" name="Google Shape;368;p35"/>
          <p:cNvSpPr txBox="1">
            <a:spLocks noGrp="1"/>
          </p:cNvSpPr>
          <p:nvPr>
            <p:ph type="body" idx="1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Interviewing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Screen, tech test, tech interview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Assess</a:t>
            </a:r>
            <a:r>
              <a:rPr lang="en" sz="1200">
                <a:solidFill>
                  <a:srgbClr val="434343"/>
                </a:solidFill>
              </a:rPr>
              <a:t> skills, fit, communication and expectations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69" name="Google Shape;369;p35"/>
          <p:cNvSpPr txBox="1">
            <a:spLocks noGrp="1"/>
          </p:cNvSpPr>
          <p:nvPr>
            <p:ph type="body" idx="2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Use visual tools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Interview over Skype/Hangouts to highlight office and location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0" name="Google Shape;370;p35"/>
          <p:cNvSpPr txBox="1">
            <a:spLocks noGrp="1"/>
          </p:cNvSpPr>
          <p:nvPr>
            <p:ph type="body" idx="3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Get help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Ask a colleague from home to participate, and speak with them in own language</a:t>
            </a:r>
            <a:endParaRPr sz="12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72" name="Google Shape;372;p35"/>
          <p:cNvSpPr txBox="1">
            <a:spLocks noGrp="1"/>
          </p:cNvSpPr>
          <p:nvPr>
            <p:ph type="body" idx="1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Interview template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Keep questions simple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Don’t use slang or lingo</a:t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373" name="Google Shape;373;p35"/>
          <p:cNvSpPr txBox="1">
            <a:spLocks noGrp="1"/>
          </p:cNvSpPr>
          <p:nvPr>
            <p:ph type="body" idx="2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Give lots of information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Talk about the culture, team sizes, projects, social events, awards, etc.</a:t>
            </a:r>
            <a:endParaRPr sz="1200"/>
          </a:p>
        </p:txBody>
      </p:sp>
      <p:sp>
        <p:nvSpPr>
          <p:cNvPr id="374" name="Google Shape;374;p35"/>
          <p:cNvSpPr txBox="1">
            <a:spLocks noGrp="1"/>
          </p:cNvSpPr>
          <p:nvPr>
            <p:ph type="body" idx="3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Keep in touch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Candidates will often refer other newcomers</a:t>
            </a:r>
            <a:endParaRPr sz="1200"/>
          </a:p>
        </p:txBody>
      </p:sp>
      <p:grpSp>
        <p:nvGrpSpPr>
          <p:cNvPr id="375" name="Google Shape;375;p35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376" name="Google Shape;376;p3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87" name="Google Shape;3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000" y="402350"/>
            <a:ext cx="3705537" cy="428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325" y="429000"/>
            <a:ext cx="4123074" cy="428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 and Hire</a:t>
            </a:r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them in the door</a:t>
            </a:r>
            <a:endParaRPr/>
          </a:p>
        </p:txBody>
      </p:sp>
      <p:sp>
        <p:nvSpPr>
          <p:cNvPr id="395" name="Google Shape;395;p37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3</a:t>
            </a:r>
            <a:endParaRPr sz="96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8222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</a:rPr>
              <a:t>Assessing &amp; hiring</a:t>
            </a:r>
            <a:r>
              <a:rPr lang="en" sz="3600"/>
              <a:t> your candidates</a:t>
            </a:r>
            <a:endParaRPr sz="3600"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1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Technical test</a:t>
            </a:r>
            <a:endParaRPr sz="1200" b="1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Use technical tests</a:t>
            </a:r>
            <a:endParaRPr sz="1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“How” is as important as “what”</a:t>
            </a:r>
            <a:endParaRPr sz="1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2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Relocation allowance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$5,000 for relo expenses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Paid back in full if they leave before 2 years</a:t>
            </a:r>
            <a:endParaRPr sz="1200">
              <a:solidFill>
                <a:srgbClr val="FFB6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3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Frequent check-ins</a:t>
            </a:r>
            <a:endParaRPr sz="12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Keep in touch via email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Share company news, events and updates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4" name="Google Shape;404;p3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1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Clear expectations</a:t>
            </a:r>
            <a:endParaRPr sz="1200" b="1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Give a schedule so they know what to expect (day 1, week 1, first 90 days)</a:t>
            </a:r>
            <a:endParaRPr sz="1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6" name="Google Shape;406;p38"/>
          <p:cNvSpPr txBox="1">
            <a:spLocks noGrp="1"/>
          </p:cNvSpPr>
          <p:nvPr>
            <p:ph type="body" idx="2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Systems and accounts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Ensure all their systems and accounts are set up for their first day</a:t>
            </a:r>
            <a:endParaRPr b="1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7" name="Google Shape;407;p38"/>
          <p:cNvSpPr txBox="1">
            <a:spLocks noGrp="1"/>
          </p:cNvSpPr>
          <p:nvPr>
            <p:ph type="body" idx="3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Company swag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Give a welcome gift with your logo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08" name="Google Shape;408;p38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409" name="Google Shape;409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420" name="Google Shape;4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887" y="1377350"/>
            <a:ext cx="6938225" cy="329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9"/>
          <p:cNvSpPr txBox="1"/>
          <p:nvPr/>
        </p:nvSpPr>
        <p:spPr>
          <a:xfrm>
            <a:off x="1127775" y="548075"/>
            <a:ext cx="65769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Typical feedback after the Dev exercise</a:t>
            </a:r>
            <a:endParaRPr sz="24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Onboard</a:t>
            </a:r>
            <a:endParaRPr/>
          </a:p>
        </p:txBody>
      </p:sp>
      <p:sp>
        <p:nvSpPr>
          <p:cNvPr id="427" name="Google Shape;427;p40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them connected</a:t>
            </a:r>
            <a:endParaRPr/>
          </a:p>
        </p:txBody>
      </p:sp>
      <p:sp>
        <p:nvSpPr>
          <p:cNvPr id="428" name="Google Shape;428;p40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4</a:t>
            </a:r>
            <a:endParaRPr sz="96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768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About this </a:t>
            </a:r>
            <a:r>
              <a:rPr lang="en" sz="4800">
                <a:solidFill>
                  <a:srgbClr val="FFB600"/>
                </a:solidFill>
              </a:rPr>
              <a:t>presentation</a:t>
            </a:r>
            <a:endParaRPr sz="480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Implementing and meeting diversity quotas</a:t>
            </a:r>
            <a:endParaRPr strike="sngStrike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Pro affirmative action</a:t>
            </a:r>
            <a:endParaRPr strike="sngStrike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Navigating the immigration process</a:t>
            </a:r>
            <a:endParaRPr strike="sngStrike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Recruiting, engaging, hiring, onboarding and retaining a talented and diverse workforce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3" name="Google Shape;73;p14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74" name="Google Shape;74;p14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</a:rPr>
              <a:t>Onboarding</a:t>
            </a:r>
            <a:r>
              <a:rPr lang="en" sz="3600"/>
              <a:t> your employees</a:t>
            </a:r>
            <a:endParaRPr sz="3600"/>
          </a:p>
        </p:txBody>
      </p:sp>
      <p:sp>
        <p:nvSpPr>
          <p:cNvPr id="434" name="Google Shape;434;p41"/>
          <p:cNvSpPr txBox="1">
            <a:spLocks noGrp="1"/>
          </p:cNvSpPr>
          <p:nvPr>
            <p:ph type="body" idx="1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Day 1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Standard onboarding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Lunch with the team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Meet with OD and executives to build relationships</a:t>
            </a:r>
            <a:endParaRPr sz="1200"/>
          </a:p>
        </p:txBody>
      </p:sp>
      <p:sp>
        <p:nvSpPr>
          <p:cNvPr id="435" name="Google Shape;435;p41"/>
          <p:cNvSpPr txBox="1">
            <a:spLocks noGrp="1"/>
          </p:cNvSpPr>
          <p:nvPr>
            <p:ph type="body" idx="2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Communication + norms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Discuss office, company and team culture</a:t>
            </a:r>
            <a:endParaRPr sz="1200"/>
          </a:p>
        </p:txBody>
      </p:sp>
      <p:sp>
        <p:nvSpPr>
          <p:cNvPr id="436" name="Google Shape;436;p41"/>
          <p:cNvSpPr txBox="1">
            <a:spLocks noGrp="1"/>
          </p:cNvSpPr>
          <p:nvPr>
            <p:ph type="body" idx="3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Mentorship</a:t>
            </a:r>
            <a:endParaRPr sz="1200"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Match with a person on their team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37" name="Google Shape;437;p4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438" name="Google Shape;438;p41"/>
          <p:cNvSpPr txBox="1">
            <a:spLocks noGrp="1"/>
          </p:cNvSpPr>
          <p:nvPr>
            <p:ph type="body" idx="1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Intranet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Company Intranet with access to onboarding and process documents, news, pictures, etc.</a:t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439" name="Google Shape;439;p41"/>
          <p:cNvSpPr txBox="1">
            <a:spLocks noGrp="1"/>
          </p:cNvSpPr>
          <p:nvPr>
            <p:ph type="body" idx="2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Intranet Profile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Making a personal profile in the employee directory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Profile is mandatory, all questions are not</a:t>
            </a:r>
            <a:endParaRPr sz="1200"/>
          </a:p>
        </p:txBody>
      </p:sp>
      <p:sp>
        <p:nvSpPr>
          <p:cNvPr id="440" name="Google Shape;440;p41"/>
          <p:cNvSpPr txBox="1">
            <a:spLocks noGrp="1"/>
          </p:cNvSpPr>
          <p:nvPr>
            <p:ph type="body" idx="3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Company newsletter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Introducing new employee in company newsletter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Help crowdsource for them (e.g. best place for a beer, favourite walking trail, etc.)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441" name="Google Shape;441;p41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442" name="Google Shape;442;p4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53" name="Google Shape;453;p42"/>
          <p:cNvSpPr txBox="1"/>
          <p:nvPr/>
        </p:nvSpPr>
        <p:spPr>
          <a:xfrm>
            <a:off x="1127775" y="548075"/>
            <a:ext cx="65769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Employee Directory</a:t>
            </a:r>
            <a:endParaRPr sz="24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54" name="Google Shape;4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450" y="1113675"/>
            <a:ext cx="346710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460" name="Google Shape;4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00" y="205100"/>
            <a:ext cx="399640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608" y="205100"/>
            <a:ext cx="330564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Retain</a:t>
            </a:r>
            <a:endParaRPr/>
          </a:p>
        </p:txBody>
      </p:sp>
      <p:sp>
        <p:nvSpPr>
          <p:cNvPr id="467" name="Google Shape;467;p44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Maintaining the connection</a:t>
            </a:r>
            <a:endParaRPr/>
          </a:p>
        </p:txBody>
      </p:sp>
      <p:sp>
        <p:nvSpPr>
          <p:cNvPr id="468" name="Google Shape;468;p44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5</a:t>
            </a:r>
            <a:endParaRPr sz="96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</a:rPr>
              <a:t>Retaining</a:t>
            </a:r>
            <a:r>
              <a:rPr lang="en" sz="3600"/>
              <a:t> your employees</a:t>
            </a:r>
            <a:endParaRPr sz="3600"/>
          </a:p>
        </p:txBody>
      </p:sp>
      <p:sp>
        <p:nvSpPr>
          <p:cNvPr id="474" name="Google Shape;474;p45"/>
          <p:cNvSpPr txBox="1">
            <a:spLocks noGrp="1"/>
          </p:cNvSpPr>
          <p:nvPr>
            <p:ph type="body" idx="1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Building relationships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Reaching out to them frequently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Offering advice/suggestions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Monthly one-on-ones</a:t>
            </a:r>
            <a:endParaRPr sz="1200"/>
          </a:p>
        </p:txBody>
      </p:sp>
      <p:sp>
        <p:nvSpPr>
          <p:cNvPr id="475" name="Google Shape;475;p45"/>
          <p:cNvSpPr txBox="1">
            <a:spLocks noGrp="1"/>
          </p:cNvSpPr>
          <p:nvPr>
            <p:ph type="body" idx="2"/>
          </p:nvPr>
        </p:nvSpPr>
        <p:spPr>
          <a:xfrm>
            <a:off x="3373775" y="1625700"/>
            <a:ext cx="23619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Honouring experience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Hiring at proper level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Assigning work that aligns with their experience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Recognizing their contributions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76" name="Google Shape;476;p45"/>
          <p:cNvSpPr txBox="1">
            <a:spLocks noGrp="1"/>
          </p:cNvSpPr>
          <p:nvPr>
            <p:ph type="body" idx="3"/>
          </p:nvPr>
        </p:nvSpPr>
        <p:spPr>
          <a:xfrm>
            <a:off x="5825550" y="1625700"/>
            <a:ext cx="25116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Slack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Team and interest-specific chat channels to build relationships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7" name="Google Shape;477;p4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478" name="Google Shape;478;p45"/>
          <p:cNvSpPr txBox="1">
            <a:spLocks noGrp="1"/>
          </p:cNvSpPr>
          <p:nvPr>
            <p:ph type="body" idx="1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Over communicating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Send reminders about holidays, local events, etc.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9" name="Google Shape;479;p45"/>
          <p:cNvSpPr txBox="1">
            <a:spLocks noGrp="1"/>
          </p:cNvSpPr>
          <p:nvPr>
            <p:ph type="body" idx="2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Reminders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“Don’t burn yourself out”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“Take sick time”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“Take vacation time”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“Go home!”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0" name="Google Shape;480;p45"/>
          <p:cNvSpPr txBox="1">
            <a:spLocks noGrp="1"/>
          </p:cNvSpPr>
          <p:nvPr>
            <p:ph type="body" idx="3"/>
          </p:nvPr>
        </p:nvSpPr>
        <p:spPr>
          <a:xfrm>
            <a:off x="5825550" y="3073500"/>
            <a:ext cx="2680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Reassurance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“You’re here for a reason”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“It’s ok to make mistakes”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“You are a valuable employee”</a:t>
            </a:r>
            <a:endParaRPr sz="1200"/>
          </a:p>
        </p:txBody>
      </p:sp>
      <p:grpSp>
        <p:nvGrpSpPr>
          <p:cNvPr id="481" name="Google Shape;481;p45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482" name="Google Shape;482;p4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Extras</a:t>
            </a:r>
            <a:endParaRPr/>
          </a:p>
        </p:txBody>
      </p:sp>
      <p:sp>
        <p:nvSpPr>
          <p:cNvPr id="493" name="Google Shape;493;p46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we’ve done</a:t>
            </a:r>
            <a:endParaRPr/>
          </a:p>
        </p:txBody>
      </p:sp>
      <p:sp>
        <p:nvSpPr>
          <p:cNvPr id="494" name="Google Shape;494;p46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6</a:t>
            </a:r>
            <a:endParaRPr sz="960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B600"/>
                </a:solidFill>
              </a:rPr>
              <a:t>Extras </a:t>
            </a:r>
            <a:r>
              <a:rPr lang="en" sz="3600"/>
              <a:t>for your employees</a:t>
            </a:r>
            <a:endParaRPr sz="3600"/>
          </a:p>
        </p:txBody>
      </p:sp>
      <p:sp>
        <p:nvSpPr>
          <p:cNvPr id="500" name="Google Shape;500;p47"/>
          <p:cNvSpPr txBox="1">
            <a:spLocks noGrp="1"/>
          </p:cNvSpPr>
          <p:nvPr>
            <p:ph type="body" idx="1"/>
          </p:nvPr>
        </p:nvSpPr>
        <p:spPr>
          <a:xfrm>
            <a:off x="922000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Company activities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Int’l potlucks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Hackathons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Skating/winter sports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Friday socials</a:t>
            </a:r>
            <a:endParaRPr sz="1200"/>
          </a:p>
        </p:txBody>
      </p:sp>
      <p:sp>
        <p:nvSpPr>
          <p:cNvPr id="501" name="Google Shape;501;p47"/>
          <p:cNvSpPr txBox="1">
            <a:spLocks noGrp="1"/>
          </p:cNvSpPr>
          <p:nvPr>
            <p:ph type="body" idx="2"/>
          </p:nvPr>
        </p:nvSpPr>
        <p:spPr>
          <a:xfrm>
            <a:off x="3373776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Off-hours activities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Plan family-friendly outings and events for the evening/weekend</a:t>
            </a:r>
            <a:endParaRPr/>
          </a:p>
        </p:txBody>
      </p:sp>
      <p:sp>
        <p:nvSpPr>
          <p:cNvPr id="502" name="Google Shape;502;p47"/>
          <p:cNvSpPr txBox="1">
            <a:spLocks noGrp="1"/>
          </p:cNvSpPr>
          <p:nvPr>
            <p:ph type="body" idx="3"/>
          </p:nvPr>
        </p:nvSpPr>
        <p:spPr>
          <a:xfrm>
            <a:off x="5825552" y="16257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Leadership circle</a:t>
            </a:r>
            <a:endParaRPr sz="1200"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Share and debate leadership videos and concepts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03" name="Google Shape;503;p4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504" name="Google Shape;504;p47"/>
          <p:cNvSpPr txBox="1">
            <a:spLocks noGrp="1"/>
          </p:cNvSpPr>
          <p:nvPr>
            <p:ph type="body" idx="1"/>
          </p:nvPr>
        </p:nvSpPr>
        <p:spPr>
          <a:xfrm>
            <a:off x="922000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Canadian help</a:t>
            </a:r>
            <a:endParaRPr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Intro to Canadian income taxes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Assistance with RRSPs, RESPs, etc.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5" name="Google Shape;505;p47"/>
          <p:cNvSpPr txBox="1">
            <a:spLocks noGrp="1"/>
          </p:cNvSpPr>
          <p:nvPr>
            <p:ph type="body" idx="2"/>
          </p:nvPr>
        </p:nvSpPr>
        <p:spPr>
          <a:xfrm>
            <a:off x="3373776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No cultural ghetto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Ensuring people are spread out evenly on projects so they build relationships with other employees</a:t>
            </a:r>
            <a:endParaRPr/>
          </a:p>
        </p:txBody>
      </p:sp>
      <p:sp>
        <p:nvSpPr>
          <p:cNvPr id="506" name="Google Shape;506;p47"/>
          <p:cNvSpPr txBox="1">
            <a:spLocks noGrp="1"/>
          </p:cNvSpPr>
          <p:nvPr>
            <p:ph type="body" idx="3"/>
          </p:nvPr>
        </p:nvSpPr>
        <p:spPr>
          <a:xfrm>
            <a:off x="5825552" y="3073500"/>
            <a:ext cx="2332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Working abroad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Working abroad temporarily while visiting friends/family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507" name="Google Shape;507;p47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508" name="Google Shape;508;p4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7815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19" name="Google Shape;519;p48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magic formula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Shouldn’t be doing anything different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don’t need to change your strategy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These are things you should be doing for all candidates and new hires, not just newcomers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0" name="Google Shape;520;p4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521" name="Google Shape;521;p48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522" name="Google Shape;522;p4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9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7815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532" name="Google Shape;532;p49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work to find a job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work to find the right person for the job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work to integrate into a new job / new environment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Issues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Spousal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Isolation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Loss of cultural network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Are you hiring a body to fill a seat, or a </a:t>
            </a:r>
            <a:r>
              <a:rPr lang="en" b="1" i="1">
                <a:latin typeface="Raleway"/>
                <a:ea typeface="Raleway"/>
                <a:cs typeface="Raleway"/>
                <a:sym typeface="Raleway"/>
              </a:rPr>
              <a:t>partner</a:t>
            </a:r>
            <a:r>
              <a:rPr lang="en" b="1">
                <a:latin typeface="Raleway"/>
                <a:ea typeface="Raleway"/>
                <a:cs typeface="Raleway"/>
                <a:sym typeface="Raleway"/>
              </a:rPr>
              <a:t>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3" name="Google Shape;533;p4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534" name="Google Shape;534;p49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535" name="Google Shape;535;p4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545" name="Google Shape;5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00" y="873063"/>
            <a:ext cx="8068400" cy="33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7808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Recruitment </a:t>
            </a:r>
            <a:r>
              <a:rPr lang="en">
                <a:solidFill>
                  <a:srgbClr val="FFB600"/>
                </a:solidFill>
              </a:rPr>
              <a:t>realities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War on (senior) talent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Competition is global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Companies don’t hire to be nice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It’s not personal, it’s business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6" name="Google Shape;86;p15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87" name="Google Shape;87;p1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600"/>
                </a:solidFill>
              </a:rPr>
              <a:t>Why</a:t>
            </a:r>
            <a:r>
              <a:rPr lang="en"/>
              <a:t> am I sharing?</a:t>
            </a:r>
            <a:endParaRPr/>
          </a:p>
        </p:txBody>
      </p:sp>
      <p:sp>
        <p:nvSpPr>
          <p:cNvPr id="551" name="Google Shape;551;p51"/>
          <p:cNvSpPr txBox="1">
            <a:spLocks noGrp="1"/>
          </p:cNvSpPr>
          <p:nvPr>
            <p:ph type="body" idx="1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We’re all in this together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We’re all playing in the same sandbox</a:t>
            </a:r>
            <a:endParaRPr/>
          </a:p>
        </p:txBody>
      </p:sp>
      <p:sp>
        <p:nvSpPr>
          <p:cNvPr id="552" name="Google Shape;552;p51"/>
          <p:cNvSpPr txBox="1">
            <a:spLocks noGrp="1"/>
          </p:cNvSpPr>
          <p:nvPr>
            <p:ph type="body" idx="2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We’re all trying to grow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all need talent</a:t>
            </a:r>
            <a:endParaRPr/>
          </a:p>
        </p:txBody>
      </p:sp>
      <p:sp>
        <p:nvSpPr>
          <p:cNvPr id="553" name="Google Shape;553;p51"/>
          <p:cNvSpPr txBox="1">
            <a:spLocks noGrp="1"/>
          </p:cNvSpPr>
          <p:nvPr>
            <p:ph type="body" idx="3"/>
          </p:nvPr>
        </p:nvSpPr>
        <p:spPr>
          <a:xfrm>
            <a:off x="5825550" y="2803500"/>
            <a:ext cx="24801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We need to become better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we get better, it becomes easier for all of us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555" name="Google Shape;555;p51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2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2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5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563" name="Google Shape;56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 idx="4294967295"/>
          </p:nvPr>
        </p:nvSpPr>
        <p:spPr>
          <a:xfrm>
            <a:off x="972175" y="648000"/>
            <a:ext cx="71997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Brain drain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4294967295"/>
          </p:nvPr>
        </p:nvSpPr>
        <p:spPr>
          <a:xfrm>
            <a:off x="972175" y="1258900"/>
            <a:ext cx="7877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Perception that you can’t have a good IT career</a:t>
            </a:r>
            <a:endParaRPr sz="2400"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 idx="4294967295"/>
          </p:nvPr>
        </p:nvSpPr>
        <p:spPr>
          <a:xfrm>
            <a:off x="972175" y="3276894"/>
            <a:ext cx="71997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Need talent to grow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294967295"/>
          </p:nvPr>
        </p:nvSpPr>
        <p:spPr>
          <a:xfrm>
            <a:off x="972175" y="3887801"/>
            <a:ext cx="7199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Schools, established professionals, newcomers</a:t>
            </a:r>
            <a:endParaRPr sz="2400"/>
          </a:p>
        </p:txBody>
      </p:sp>
      <p:sp>
        <p:nvSpPr>
          <p:cNvPr id="100" name="Google Shape;100;p16"/>
          <p:cNvSpPr txBox="1">
            <a:spLocks noGrp="1"/>
          </p:cNvSpPr>
          <p:nvPr>
            <p:ph type="ctrTitle" idx="4294967295"/>
          </p:nvPr>
        </p:nvSpPr>
        <p:spPr>
          <a:xfrm>
            <a:off x="972175" y="1962447"/>
            <a:ext cx="71997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</a:rPr>
              <a:t>Amazing things here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294967295"/>
          </p:nvPr>
        </p:nvSpPr>
        <p:spPr>
          <a:xfrm>
            <a:off x="972175" y="2573350"/>
            <a:ext cx="79551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Growth in security, data analytics, cloud and IoT sectors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3" name="Google Shape;103;p16"/>
          <p:cNvGrpSpPr/>
          <p:nvPr/>
        </p:nvGrpSpPr>
        <p:grpSpPr>
          <a:xfrm>
            <a:off x="8056529" y="173652"/>
            <a:ext cx="793438" cy="1034192"/>
            <a:chOff x="2624850" y="4296000"/>
            <a:chExt cx="380400" cy="495825"/>
          </a:xfrm>
        </p:grpSpPr>
        <p:sp>
          <p:nvSpPr>
            <p:cNvPr id="104" name="Google Shape;104;p16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642950" y="891775"/>
            <a:ext cx="73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are your </a:t>
            </a:r>
            <a:r>
              <a:rPr lang="en" sz="4800">
                <a:solidFill>
                  <a:srgbClr val="FFB600"/>
                </a:solidFill>
              </a:rPr>
              <a:t>options?</a:t>
            </a:r>
            <a:endParaRPr sz="480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922000" y="2065825"/>
            <a:ext cx="2451900" cy="27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New grads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Too junior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Inexperienced</a:t>
            </a:r>
            <a:endParaRPr sz="1800"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3373775" y="2065800"/>
            <a:ext cx="2332200" cy="27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(Re)training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Takes too long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Expensive</a:t>
            </a:r>
            <a:endParaRPr sz="180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3"/>
          </p:nvPr>
        </p:nvSpPr>
        <p:spPr>
          <a:xfrm>
            <a:off x="5825550" y="2065800"/>
            <a:ext cx="2912100" cy="27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Poaching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Robbing Peter to pay Paul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ctrTitle" idx="4294967295"/>
          </p:nvPr>
        </p:nvSpPr>
        <p:spPr>
          <a:xfrm>
            <a:off x="622550" y="794975"/>
            <a:ext cx="7830600" cy="19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B600"/>
                </a:solidFill>
              </a:rPr>
              <a:t>Gov’t is creating incentives to solve hiring issues</a:t>
            </a:r>
            <a:endParaRPr sz="4000">
              <a:solidFill>
                <a:srgbClr val="FFB600"/>
              </a:solidFill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4294967295"/>
          </p:nvPr>
        </p:nvSpPr>
        <p:spPr>
          <a:xfrm>
            <a:off x="612750" y="3179700"/>
            <a:ext cx="7918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Express Entry with Provincial Nomination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>
                <a:latin typeface="Raleway"/>
                <a:ea typeface="Raleway"/>
                <a:cs typeface="Raleway"/>
                <a:sym typeface="Raleway"/>
              </a:rPr>
              <a:t>4,500 skilled newcomers arriving yearly</a:t>
            </a:r>
            <a:endParaRPr b="1" i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Atlantic Immigration Pilot Program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633700" y="2119200"/>
            <a:ext cx="3821100" cy="22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Express Entry with Prov Nomination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Educated + experienced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Nominated by province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 processed in 6 -8 months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Arrive and start seeking housing + employment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Limited support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517525" y="891775"/>
            <a:ext cx="86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Immigration </a:t>
            </a:r>
            <a:r>
              <a:rPr lang="en">
                <a:solidFill>
                  <a:srgbClr val="FFB600"/>
                </a:solidFill>
              </a:rPr>
              <a:t>programs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4678675" y="2119200"/>
            <a:ext cx="4172700" cy="22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Atlantic Immigration Pilot Program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Hired by company (no LMIA required)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Must meet prevailing wage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 processed in ~ 6 months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Company works with settlement agency to create settlement plan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Lots of support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832650" y="464875"/>
            <a:ext cx="7771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“I don’t think they’ll fit in”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516450" y="1381975"/>
            <a:ext cx="8088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“Why bother?  They’ll go to Toronto anyway”</a:t>
            </a:r>
            <a:endParaRPr sz="3000" i="1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586050" y="2293888"/>
            <a:ext cx="79719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“I can’t understand their accents”</a:t>
            </a:r>
            <a:endParaRPr sz="3000" i="1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832650" y="3162325"/>
            <a:ext cx="77718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“I already have one Indian on my team”</a:t>
            </a:r>
            <a:endParaRPr sz="3000" i="1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629100" y="3924900"/>
            <a:ext cx="78627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“It’s too hard - I don’t even know what to do”</a:t>
            </a:r>
            <a:endParaRPr sz="3000" i="1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On-screen Show (16:9)</PresentationFormat>
  <Paragraphs>350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Raleway Light</vt:lpstr>
      <vt:lpstr>Raleway ExtraBold</vt:lpstr>
      <vt:lpstr>Raleway</vt:lpstr>
      <vt:lpstr>Arial</vt:lpstr>
      <vt:lpstr>Olivia template</vt:lpstr>
      <vt:lpstr>Unicorns are Real Recruiting and Retaining Newcomer Talent in Atlantic Canada</vt:lpstr>
      <vt:lpstr>Hello!</vt:lpstr>
      <vt:lpstr>About this presentation</vt:lpstr>
      <vt:lpstr>Recruitment realities</vt:lpstr>
      <vt:lpstr>Brain drain</vt:lpstr>
      <vt:lpstr>What are your options?</vt:lpstr>
      <vt:lpstr>Gov’t is creating incentives to solve hiring issues</vt:lpstr>
      <vt:lpstr>Immigration programs</vt:lpstr>
      <vt:lpstr>PowerPoint Presentation</vt:lpstr>
      <vt:lpstr>How hard is it to recruit someone who is already here, and who wants to be here?</vt:lpstr>
      <vt:lpstr>About Blue Spurs</vt:lpstr>
      <vt:lpstr>Where We’re From</vt:lpstr>
      <vt:lpstr>Some of my colleagues</vt:lpstr>
      <vt:lpstr>What we look for</vt:lpstr>
      <vt:lpstr>What we don’t look for</vt:lpstr>
      <vt:lpstr>Why they stay</vt:lpstr>
      <vt:lpstr>Diversity hiring is not</vt:lpstr>
      <vt:lpstr>Diversity hiring is</vt:lpstr>
      <vt:lpstr>Our process is simple</vt:lpstr>
      <vt:lpstr>Recruit</vt:lpstr>
      <vt:lpstr>Recruiting your candidates</vt:lpstr>
      <vt:lpstr>PowerPoint Presentation</vt:lpstr>
      <vt:lpstr>Engage</vt:lpstr>
      <vt:lpstr>Engaging your candidates</vt:lpstr>
      <vt:lpstr>PowerPoint Presentation</vt:lpstr>
      <vt:lpstr>Assess and Hire</vt:lpstr>
      <vt:lpstr>Assessing &amp; hiring your candidates</vt:lpstr>
      <vt:lpstr>PowerPoint Presentation</vt:lpstr>
      <vt:lpstr>Onboard</vt:lpstr>
      <vt:lpstr>Onboarding your employees</vt:lpstr>
      <vt:lpstr>PowerPoint Presentation</vt:lpstr>
      <vt:lpstr>PowerPoint Presentation</vt:lpstr>
      <vt:lpstr>Retain</vt:lpstr>
      <vt:lpstr>Retaining your employees</vt:lpstr>
      <vt:lpstr>Extras</vt:lpstr>
      <vt:lpstr>Extras for your employees</vt:lpstr>
      <vt:lpstr>Results</vt:lpstr>
      <vt:lpstr>Challenges</vt:lpstr>
      <vt:lpstr>PowerPoint Presentation</vt:lpstr>
      <vt:lpstr>Why am I sharing?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Unicorns are Real Recruiting and Retaining Newcomer Talent in Atlantic Canada</dc:title>
  <cp:lastModifiedBy>Karla Pooley</cp:lastModifiedBy>
  <cp:revision>1</cp:revision>
  <dcterms:modified xsi:type="dcterms:W3CDTF">2019-04-30T15:45:34Z</dcterms:modified>
</cp:coreProperties>
</file>