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4" r:id="rId6"/>
  </p:sldMasterIdLst>
  <p:notesMasterIdLst>
    <p:notesMasterId r:id="rId26"/>
  </p:notesMasterIdLst>
  <p:handoutMasterIdLst>
    <p:handoutMasterId r:id="rId27"/>
  </p:handoutMasterIdLst>
  <p:sldIdLst>
    <p:sldId id="397" r:id="rId7"/>
    <p:sldId id="376" r:id="rId8"/>
    <p:sldId id="346" r:id="rId9"/>
    <p:sldId id="400" r:id="rId10"/>
    <p:sldId id="401" r:id="rId11"/>
    <p:sldId id="403" r:id="rId12"/>
    <p:sldId id="379" r:id="rId13"/>
    <p:sldId id="404" r:id="rId14"/>
    <p:sldId id="405" r:id="rId15"/>
    <p:sldId id="406" r:id="rId16"/>
    <p:sldId id="407" r:id="rId17"/>
    <p:sldId id="414" r:id="rId18"/>
    <p:sldId id="408" r:id="rId19"/>
    <p:sldId id="409" r:id="rId20"/>
    <p:sldId id="410" r:id="rId21"/>
    <p:sldId id="411" r:id="rId22"/>
    <p:sldId id="412" r:id="rId23"/>
    <p:sldId id="413" r:id="rId24"/>
    <p:sldId id="3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874" userDrawn="1">
          <p15:clr>
            <a:srgbClr val="A4A3A4"/>
          </p15:clr>
        </p15:guide>
        <p15:guide id="6" orient="horz" pos="1230" userDrawn="1">
          <p15:clr>
            <a:srgbClr val="A4A3A4"/>
          </p15:clr>
        </p15:guide>
        <p15:guide id="8" pos="3700" userDrawn="1">
          <p15:clr>
            <a:srgbClr val="A4A3A4"/>
          </p15:clr>
        </p15:guide>
        <p15:guide id="9" pos="3999" userDrawn="1">
          <p15:clr>
            <a:srgbClr val="A4A3A4"/>
          </p15:clr>
        </p15:guide>
        <p15:guide id="11"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A5A5A"/>
    <a:srgbClr val="FFEBE7"/>
    <a:srgbClr val="FFFFE7"/>
    <a:srgbClr val="FFD9B2"/>
    <a:srgbClr val="FFAA99"/>
    <a:srgbClr val="E67386"/>
    <a:srgbClr val="666666"/>
    <a:srgbClr val="000000"/>
    <a:srgbClr val="6EC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56" autoAdjust="0"/>
  </p:normalViewPr>
  <p:slideViewPr>
    <p:cSldViewPr snapToGrid="0">
      <p:cViewPr varScale="1">
        <p:scale>
          <a:sx n="68" d="100"/>
          <a:sy n="68" d="100"/>
        </p:scale>
        <p:origin x="1262" y="72"/>
      </p:cViewPr>
      <p:guideLst>
        <p:guide orient="horz" pos="3874"/>
        <p:guide orient="horz" pos="1230"/>
        <p:guide pos="3700"/>
        <p:guide pos="3999"/>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5" d="100"/>
          <a:sy n="85" d="100"/>
        </p:scale>
        <p:origin x="162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GB" smtClean="0">
                <a:latin typeface="Arial" pitchFamily="34" charset="0"/>
              </a:rPr>
              <a:pPr/>
              <a:t>29/04/2019</a:t>
            </a:fld>
            <a:endParaRPr lang="en-GB"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9873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GB" smtClean="0"/>
              <a:pPr/>
              <a:t>29/04/2019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GB" smtClean="0"/>
              <a:pPr/>
              <a:t>‹#›</a:t>
            </a:fld>
            <a:endParaRPr lang="en-GB" dirty="0"/>
          </a:p>
        </p:txBody>
      </p:sp>
    </p:spTree>
    <p:extLst>
      <p:ext uri="{BB962C8B-B14F-4D97-AF65-F5344CB8AC3E}">
        <p14:creationId xmlns:p14="http://schemas.microsoft.com/office/powerpoint/2010/main" val="192272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a:t>
            </a:fld>
            <a:endParaRPr lang="en-GB" dirty="0"/>
          </a:p>
        </p:txBody>
      </p:sp>
    </p:spTree>
    <p:extLst>
      <p:ext uri="{BB962C8B-B14F-4D97-AF65-F5344CB8AC3E}">
        <p14:creationId xmlns:p14="http://schemas.microsoft.com/office/powerpoint/2010/main" val="361862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proposed control that can address the requirement.  Here, by</a:t>
            </a:r>
            <a:r>
              <a:rPr lang="en-GB" baseline="0" dirty="0" smtClean="0"/>
              <a:t> implementing attributed based credentials, only the necessary amount of information is revealed, preventing a data leak.</a:t>
            </a:r>
            <a:endParaRPr lang="en-GB" dirty="0" smtClean="0"/>
          </a:p>
          <a:p>
            <a:endParaRPr lang="en-GB" dirty="0" smtClean="0"/>
          </a:p>
          <a:p>
            <a:r>
              <a:rPr lang="en-GB" dirty="0" smtClean="0"/>
              <a:t>A hash algorithm can be</a:t>
            </a:r>
            <a:r>
              <a:rPr lang="en-GB" baseline="0" dirty="0" smtClean="0"/>
              <a:t> used to create a hash of the personal attribute and stored in the database related to the user.  To verify the attribute, the same algorithm is run on the data input by the user, and the hash is compared against what is stored in order to verify (password verification schemes use this commonly).  In this manner, someone performing maintenance on the database, or accessing the records stored there for administrative purpose, never has to know the personal attribute.</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10</a:t>
            </a:fld>
            <a:endParaRPr lang="en-GB" dirty="0"/>
          </a:p>
        </p:txBody>
      </p:sp>
    </p:spTree>
    <p:extLst>
      <p:ext uri="{BB962C8B-B14F-4D97-AF65-F5344CB8AC3E}">
        <p14:creationId xmlns:p14="http://schemas.microsoft.com/office/powerpoint/2010/main" val="385599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34" charset="0"/>
                <a:ea typeface="+mn-ea"/>
                <a:cs typeface="+mn-cs"/>
              </a:rPr>
              <a:t>Here, the idea is to identify which scenarios or use cases used as part of the system of interest that may violate GDPR.  Once that is known, solutions to address are created.  When creating a new system, these requirements can be added to the overall system requirements.  For existing systems, the process can identify changes that need to happen to the system to make it GDPR compliant.  This </a:t>
            </a:r>
            <a:r>
              <a:rPr lang="en-CA" sz="1200" b="0" i="0" u="none" strike="noStrike" kern="1200" baseline="0" dirty="0" err="1" smtClean="0">
                <a:solidFill>
                  <a:schemeClr val="tx1"/>
                </a:solidFill>
                <a:latin typeface="Arial" pitchFamily="34" charset="0"/>
                <a:ea typeface="+mn-ea"/>
                <a:cs typeface="+mn-cs"/>
              </a:rPr>
              <a:t>GuideMe</a:t>
            </a:r>
            <a:r>
              <a:rPr lang="en-CA" sz="1200" b="0" i="0" u="none" strike="noStrike" kern="1200" baseline="0" dirty="0" smtClean="0">
                <a:solidFill>
                  <a:schemeClr val="tx1"/>
                </a:solidFill>
                <a:latin typeface="Arial" pitchFamily="34" charset="0"/>
                <a:ea typeface="+mn-ea"/>
                <a:cs typeface="+mn-cs"/>
              </a:rPr>
              <a:t> approach is one example of tools that can be used to help elicit the requirements necessary to achieve GDPR compliance, and also to help trace those requirements to the controls implemented to satisfy the GDPR legal requirements.</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11</a:t>
            </a:fld>
            <a:endParaRPr lang="en-GB" dirty="0"/>
          </a:p>
        </p:txBody>
      </p:sp>
    </p:spTree>
    <p:extLst>
      <p:ext uri="{BB962C8B-B14F-4D97-AF65-F5344CB8AC3E}">
        <p14:creationId xmlns:p14="http://schemas.microsoft.com/office/powerpoint/2010/main" val="418896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34" charset="0"/>
                <a:ea typeface="+mn-ea"/>
                <a:cs typeface="+mn-cs"/>
              </a:rPr>
              <a:t>The Privacy Layer consults the LPL to verify whether a requester has the necessary right to access the data for the intended purposes.  It is also consulted when the controller needs to determine if the data will be anonymized, but within it’s own systems, but also when fulfilling third party controller requests.  In addition, the LPL is passed onto the Third Party as an extension to any existing agreed upon polices between the controller and the third party.</a:t>
            </a:r>
          </a:p>
          <a:p>
            <a:endParaRPr lang="en-CA" sz="1200" b="0" i="0" u="none" strike="noStrike" kern="1200" baseline="0" dirty="0" smtClean="0">
              <a:solidFill>
                <a:schemeClr val="tx1"/>
              </a:solidFill>
              <a:latin typeface="Arial" pitchFamily="34" charset="0"/>
              <a:ea typeface="+mn-ea"/>
              <a:cs typeface="+mn-cs"/>
            </a:endParaRPr>
          </a:p>
          <a:p>
            <a:r>
              <a:rPr lang="en-CA" sz="1200" b="0" i="0" u="none" strike="noStrike" kern="1200" baseline="0" dirty="0" smtClean="0">
                <a:solidFill>
                  <a:schemeClr val="tx1"/>
                </a:solidFill>
                <a:latin typeface="Arial" pitchFamily="34" charset="0"/>
                <a:ea typeface="+mn-ea"/>
                <a:cs typeface="+mn-cs"/>
              </a:rPr>
              <a:t>By creating and associating the LPL approved by the data subject to each data element collected from the data subject, it makes it easier to identify that data and remove it in the event the data subject chooses to be forgotten.</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12</a:t>
            </a:fld>
            <a:endParaRPr lang="en-GB" dirty="0"/>
          </a:p>
        </p:txBody>
      </p:sp>
    </p:spTree>
    <p:extLst>
      <p:ext uri="{BB962C8B-B14F-4D97-AF65-F5344CB8AC3E}">
        <p14:creationId xmlns:p14="http://schemas.microsoft.com/office/powerpoint/2010/main" val="365710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34" charset="0"/>
                <a:ea typeface="+mn-ea"/>
                <a:cs typeface="+mn-cs"/>
              </a:rPr>
              <a:t>A legal analysis is done by the authors of the paper demonstrating how this concept addresses Articles 12, 13 and 14 of the GDPR.  By having a data privacy expert create the template for the LPL, it can then be modified by the data subject as necessary to conform to their wishes.  By implementing the </a:t>
            </a:r>
            <a:r>
              <a:rPr lang="en-CA" sz="1200" b="0" i="0" u="none" strike="noStrike" kern="1200" baseline="0" dirty="0" err="1" smtClean="0">
                <a:solidFill>
                  <a:schemeClr val="tx1"/>
                </a:solidFill>
                <a:latin typeface="Arial" pitchFamily="34" charset="0"/>
                <a:ea typeface="+mn-ea"/>
                <a:cs typeface="+mn-cs"/>
              </a:rPr>
              <a:t>UIElements</a:t>
            </a:r>
            <a:r>
              <a:rPr lang="en-CA" sz="1200" b="0" i="0" u="none" strike="noStrike" kern="1200" baseline="0" dirty="0" smtClean="0">
                <a:solidFill>
                  <a:schemeClr val="tx1"/>
                </a:solidFill>
                <a:latin typeface="Arial" pitchFamily="34" charset="0"/>
                <a:ea typeface="+mn-ea"/>
                <a:cs typeface="+mn-cs"/>
              </a:rPr>
              <a:t> in an effective way, the data subject can better understand the privacy policy in general.  Since it is consulted each time the data is accessed, and audit record can be created to be used to demonstrate the implementation of the control.  Such logs can be provided to the user as evidence of that their data is used only as directed.  Here, the Data component represents one data element, where </a:t>
            </a:r>
            <a:r>
              <a:rPr lang="en-CA" sz="1200" b="0" i="0" u="none" strike="noStrike" kern="1200" baseline="0" dirty="0" err="1" smtClean="0">
                <a:solidFill>
                  <a:schemeClr val="tx1"/>
                </a:solidFill>
                <a:latin typeface="Arial" pitchFamily="34" charset="0"/>
                <a:ea typeface="+mn-ea"/>
                <a:cs typeface="+mn-cs"/>
              </a:rPr>
              <a:t>datagroup</a:t>
            </a:r>
            <a:r>
              <a:rPr lang="en-CA" sz="1200" b="0" i="0" u="none" strike="noStrike" kern="1200" baseline="0" dirty="0" smtClean="0">
                <a:solidFill>
                  <a:schemeClr val="tx1"/>
                </a:solidFill>
                <a:latin typeface="Arial" pitchFamily="34" charset="0"/>
                <a:ea typeface="+mn-ea"/>
                <a:cs typeface="+mn-cs"/>
              </a:rPr>
              <a:t> is a representation of the logical data grouping (as in “location data”), and datatype would be “text” or “date”.  </a:t>
            </a:r>
            <a:endParaRPr lang="en-CA" sz="1200" b="0" i="0" u="none" strike="noStrike" kern="1200" baseline="0" dirty="0" smtClean="0">
              <a:solidFill>
                <a:schemeClr val="tx1"/>
              </a:solidFill>
              <a:latin typeface="Arial" pitchFamily="34" charset="0"/>
              <a:ea typeface="+mn-ea"/>
              <a:cs typeface="+mn-cs"/>
            </a:endParaRPr>
          </a:p>
          <a:p>
            <a:endParaRPr lang="en-CA" sz="1200" b="0" i="0" u="none" strike="noStrike" kern="1200" baseline="0" dirty="0" smtClean="0">
              <a:solidFill>
                <a:schemeClr val="tx1"/>
              </a:solidFill>
              <a:latin typeface="Arial" pitchFamily="34" charset="0"/>
              <a:ea typeface="+mn-ea"/>
              <a:cs typeface="+mn-cs"/>
            </a:endParaRPr>
          </a:p>
          <a:p>
            <a:r>
              <a:rPr lang="en-CA" sz="1200" b="0" i="0" u="none" strike="noStrike" kern="1200" baseline="0" dirty="0" smtClean="0">
                <a:solidFill>
                  <a:schemeClr val="tx1"/>
                </a:solidFill>
                <a:latin typeface="Arial" pitchFamily="34" charset="0"/>
                <a:ea typeface="+mn-ea"/>
                <a:cs typeface="+mn-cs"/>
              </a:rPr>
              <a:t>Most important in this concept is the idea that we are transparently identifying what data is being collected and processed, and we are storing an accurate record of the data subject’s consent.  When combined with the methods to Operationalize GDPR, this tool can be used to help ensure that as the usage of data collected is changed, the data subjects are kept updated and consent is re-acquired.  It can also help in the identification of gaps in the future for a system of interest, as new stakeholder scenarios are introduced and the system’s functions are evolved.  Note that we can track the time period under which this agreement is active, making it easy to develop solutions that remove data when the timeframe has expired.</a:t>
            </a:r>
            <a:endParaRPr lang="en-CA" sz="1200" b="0" i="0" u="none" strike="noStrike" kern="1200" baseline="0" dirty="0" smtClean="0">
              <a:solidFill>
                <a:schemeClr val="tx1"/>
              </a:solidFill>
              <a:latin typeface="Arial" pitchFamily="34" charset="0"/>
              <a:ea typeface="+mn-ea"/>
              <a:cs typeface="+mn-cs"/>
            </a:endParaRPr>
          </a:p>
          <a:p>
            <a:endParaRPr lang="en-CA" sz="1200" b="0" i="0" u="none" strike="noStrike" kern="1200" baseline="0" dirty="0" smtClean="0">
              <a:solidFill>
                <a:schemeClr val="tx1"/>
              </a:solidFill>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13</a:t>
            </a:fld>
            <a:endParaRPr lang="en-GB" dirty="0"/>
          </a:p>
        </p:txBody>
      </p:sp>
    </p:spTree>
    <p:extLst>
      <p:ext uri="{BB962C8B-B14F-4D97-AF65-F5344CB8AC3E}">
        <p14:creationId xmlns:p14="http://schemas.microsoft.com/office/powerpoint/2010/main" val="30009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0" i="0" u="none" strike="noStrike" kern="1200" baseline="0" dirty="0" smtClean="0">
                <a:solidFill>
                  <a:schemeClr val="tx1"/>
                </a:solidFill>
                <a:latin typeface="Arial" pitchFamily="34" charset="0"/>
                <a:ea typeface="+mn-ea"/>
                <a:cs typeface="+mn-cs"/>
              </a:rPr>
              <a:t>A court of law that proves a product has weak data integrity will be considered in violation of GDPR</a:t>
            </a:r>
          </a:p>
          <a:p>
            <a:r>
              <a:rPr lang="en-CA" sz="1200" b="0" i="0" u="none" strike="noStrike" kern="1200" baseline="0" dirty="0" smtClean="0">
                <a:solidFill>
                  <a:schemeClr val="tx1"/>
                </a:solidFill>
                <a:latin typeface="Arial" pitchFamily="34" charset="0"/>
                <a:ea typeface="+mn-ea"/>
                <a:cs typeface="+mn-cs"/>
              </a:rPr>
              <a:t>Also, make sure the Architect is the only one that knows the full system design and algorithms selected, this minimized the effect of a “leak” such that if one ever occurs in which the data is exposed, you know who the culprit is.</a:t>
            </a:r>
          </a:p>
          <a:p>
            <a:r>
              <a:rPr lang="en-CA" sz="1200" b="0" i="0" u="none" strike="noStrike" kern="1200" baseline="0" dirty="0" smtClean="0">
                <a:solidFill>
                  <a:schemeClr val="tx1"/>
                </a:solidFill>
                <a:latin typeface="Arial" pitchFamily="34" charset="0"/>
                <a:ea typeface="+mn-ea"/>
                <a:cs typeface="+mn-cs"/>
              </a:rPr>
              <a:t>You need to ensure you can recover from system failures, and that means you need to have backups you can safely use for that purpose.  Since GDPR allows exceptions as long as the user consents to them, you should have a clause in the acceptance form that allows you to retain any backed up data until that data is destroyed by retention </a:t>
            </a:r>
            <a:r>
              <a:rPr lang="en-CA" sz="1200" b="0" i="0" u="none" strike="noStrike" kern="1200" baseline="0" dirty="0" smtClean="0">
                <a:solidFill>
                  <a:schemeClr val="tx1"/>
                </a:solidFill>
                <a:latin typeface="Arial" pitchFamily="34" charset="0"/>
                <a:ea typeface="+mn-ea"/>
                <a:cs typeface="+mn-cs"/>
              </a:rPr>
              <a:t>policies.</a:t>
            </a:r>
          </a:p>
          <a:p>
            <a:r>
              <a:rPr lang="en-CA" sz="1200" b="0" i="0" u="none" strike="noStrike" kern="1200" baseline="0" dirty="0" smtClean="0">
                <a:solidFill>
                  <a:schemeClr val="tx1"/>
                </a:solidFill>
                <a:latin typeface="Arial" pitchFamily="34" charset="0"/>
                <a:ea typeface="+mn-ea"/>
                <a:cs typeface="+mn-cs"/>
              </a:rPr>
              <a:t>Using test driven development ensures that when software is written to conform to the system’s design, it does nothing extra that was unintended.</a:t>
            </a:r>
            <a:endParaRPr lang="en-CA"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0B9C825-F38E-45BB-92C1-043DE61C9183}" type="slidenum">
              <a:rPr lang="en-GB" smtClean="0"/>
              <a:pPr/>
              <a:t>14</a:t>
            </a:fld>
            <a:endParaRPr lang="en-GB" dirty="0"/>
          </a:p>
        </p:txBody>
      </p:sp>
    </p:spTree>
    <p:extLst>
      <p:ext uri="{BB962C8B-B14F-4D97-AF65-F5344CB8AC3E}">
        <p14:creationId xmlns:p14="http://schemas.microsoft.com/office/powerpoint/2010/main" val="3437595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0" i="0" u="none" strike="noStrike" kern="1200" baseline="0" dirty="0" smtClean="0">
                <a:solidFill>
                  <a:schemeClr val="tx1"/>
                </a:solidFill>
                <a:latin typeface="Arial" pitchFamily="34" charset="0"/>
                <a:ea typeface="+mn-ea"/>
                <a:cs typeface="+mn-cs"/>
              </a:rPr>
              <a:t>GDPR affects Machine Intelligence probably more than any other technology.  As you can see, it not only involves collecting the data, but fusing it and creating various models from it.  Think about something like Facebook, that will insert ads into your timeline.  If you click on those adds, the information is used to tailor additional advertisements for you.  Or even better yet, Pinterest.  Pinterest uses active BOTS to monitor your clicks and tailor what is presented to you based on what they learn from where you go.  </a:t>
            </a:r>
          </a:p>
          <a:p>
            <a:endParaRPr lang="en-CA" sz="1200" b="0" i="0" u="none" strike="noStrike" kern="1200" baseline="0" dirty="0" smtClean="0">
              <a:solidFill>
                <a:schemeClr val="tx1"/>
              </a:solidFill>
              <a:latin typeface="Arial" pitchFamily="34" charset="0"/>
              <a:ea typeface="+mn-ea"/>
              <a:cs typeface="+mn-cs"/>
            </a:endParaRPr>
          </a:p>
          <a:p>
            <a:r>
              <a:rPr lang="en-CA" sz="1200" b="0" i="0" u="none" strike="noStrike" kern="1200" baseline="0" dirty="0" smtClean="0">
                <a:solidFill>
                  <a:schemeClr val="tx1"/>
                </a:solidFill>
                <a:latin typeface="Arial" pitchFamily="34" charset="0"/>
                <a:ea typeface="+mn-ea"/>
                <a:cs typeface="+mn-cs"/>
              </a:rPr>
              <a:t>As noted, these models are rarely explained to the users.  And even if they were, the future use of them may even be unknown to the collector (see the example of Facebook selling information to the Cambridge Institute).</a:t>
            </a:r>
          </a:p>
          <a:p>
            <a:endParaRPr lang="en-CA" sz="1200" b="0" i="0" u="none" strike="noStrike" kern="1200" baseline="0" dirty="0" smtClean="0">
              <a:solidFill>
                <a:schemeClr val="tx1"/>
              </a:solidFill>
              <a:latin typeface="Arial" pitchFamily="34" charset="0"/>
              <a:ea typeface="+mn-ea"/>
              <a:cs typeface="+mn-cs"/>
            </a:endParaRPr>
          </a:p>
          <a:p>
            <a:r>
              <a:rPr lang="en-CA" sz="1200" b="0" i="0" u="none" strike="noStrike" kern="1200" baseline="0" dirty="0" smtClean="0">
                <a:solidFill>
                  <a:schemeClr val="tx1"/>
                </a:solidFill>
                <a:latin typeface="Arial" pitchFamily="34" charset="0"/>
                <a:ea typeface="+mn-ea"/>
                <a:cs typeface="+mn-cs"/>
              </a:rPr>
              <a:t>For companies that create models entirely within their own organizations, these considerations exist, but to a lessor degree.  It is when someone wants to aggregate information from a bank that collects information about users revenue and expenditure information, as well as their credit rating, and information from an </a:t>
            </a:r>
            <a:r>
              <a:rPr lang="en-CA" sz="1200" b="0" i="0" u="none" strike="noStrike" kern="1200" baseline="0" dirty="0" err="1" smtClean="0">
                <a:solidFill>
                  <a:schemeClr val="tx1"/>
                </a:solidFill>
                <a:latin typeface="Arial" pitchFamily="34" charset="0"/>
                <a:ea typeface="+mn-ea"/>
                <a:cs typeface="+mn-cs"/>
              </a:rPr>
              <a:t>eCommerce</a:t>
            </a:r>
            <a:r>
              <a:rPr lang="en-CA" sz="1200" b="0" i="0" u="none" strike="noStrike" kern="1200" baseline="0" dirty="0" smtClean="0">
                <a:solidFill>
                  <a:schemeClr val="tx1"/>
                </a:solidFill>
                <a:latin typeface="Arial" pitchFamily="34" charset="0"/>
                <a:ea typeface="+mn-ea"/>
                <a:cs typeface="+mn-cs"/>
              </a:rPr>
              <a:t> company that collects information about a users browsing history and product purchases that trouble arises.  While this information can be used to predict product purchases based on user and product information, how do you create such a model in a secure manner?</a:t>
            </a:r>
          </a:p>
        </p:txBody>
      </p:sp>
      <p:sp>
        <p:nvSpPr>
          <p:cNvPr id="4" name="Slide Number Placeholder 3"/>
          <p:cNvSpPr>
            <a:spLocks noGrp="1"/>
          </p:cNvSpPr>
          <p:nvPr>
            <p:ph type="sldNum" sz="quarter" idx="10"/>
          </p:nvPr>
        </p:nvSpPr>
        <p:spPr/>
        <p:txBody>
          <a:bodyPr/>
          <a:lstStyle/>
          <a:p>
            <a:fld id="{20B9C825-F38E-45BB-92C1-043DE61C9183}" type="slidenum">
              <a:rPr lang="en-GB" smtClean="0"/>
              <a:pPr/>
              <a:t>15</a:t>
            </a:fld>
            <a:endParaRPr lang="en-GB" dirty="0"/>
          </a:p>
        </p:txBody>
      </p:sp>
    </p:spTree>
    <p:extLst>
      <p:ext uri="{BB962C8B-B14F-4D97-AF65-F5344CB8AC3E}">
        <p14:creationId xmlns:p14="http://schemas.microsoft.com/office/powerpoint/2010/main" val="360450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0" i="0" u="none" strike="noStrike" kern="1200" baseline="0" dirty="0" smtClean="0">
                <a:solidFill>
                  <a:schemeClr val="tx1"/>
                </a:solidFill>
                <a:latin typeface="Arial" pitchFamily="34" charset="0"/>
                <a:ea typeface="+mn-ea"/>
                <a:cs typeface="+mn-cs"/>
              </a:rPr>
              <a:t>Here, both organizations want to train a common model, so they can make predictions within their own datasets.  Since A and B cannot exchange data, a third party collaborates with them to create the federated model.  Here, the users in A and B are the same, and when creating the federated model, you need to ensure that the user ID’s align before using the data in the aggregation.  How to do that in a secure manner so that users not common to both organizations are not exposed is discussed in more detail in the paper.  However, an important assumption is that the collaborating organization C is honest, and is not colluding with either A or B.  The risk to each company of such a collusion is essential to understand, both from an ethical standpoint (should they event do it), and from the standpoint of advising our clients</a:t>
            </a:r>
          </a:p>
        </p:txBody>
      </p:sp>
      <p:sp>
        <p:nvSpPr>
          <p:cNvPr id="4" name="Slide Number Placeholder 3"/>
          <p:cNvSpPr>
            <a:spLocks noGrp="1"/>
          </p:cNvSpPr>
          <p:nvPr>
            <p:ph type="sldNum" sz="quarter" idx="10"/>
          </p:nvPr>
        </p:nvSpPr>
        <p:spPr/>
        <p:txBody>
          <a:bodyPr/>
          <a:lstStyle/>
          <a:p>
            <a:fld id="{20B9C825-F38E-45BB-92C1-043DE61C9183}" type="slidenum">
              <a:rPr lang="en-GB" smtClean="0"/>
              <a:pPr/>
              <a:t>16</a:t>
            </a:fld>
            <a:endParaRPr lang="en-GB" dirty="0"/>
          </a:p>
        </p:txBody>
      </p:sp>
    </p:spTree>
    <p:extLst>
      <p:ext uri="{BB962C8B-B14F-4D97-AF65-F5344CB8AC3E}">
        <p14:creationId xmlns:p14="http://schemas.microsoft.com/office/powerpoint/2010/main" val="179794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0B9C825-F38E-45BB-92C1-043DE61C9183}" type="slidenum">
              <a:rPr lang="en-GB" smtClean="0"/>
              <a:pPr/>
              <a:t>17</a:t>
            </a:fld>
            <a:endParaRPr lang="en-GB" dirty="0"/>
          </a:p>
        </p:txBody>
      </p:sp>
    </p:spTree>
    <p:extLst>
      <p:ext uri="{BB962C8B-B14F-4D97-AF65-F5344CB8AC3E}">
        <p14:creationId xmlns:p14="http://schemas.microsoft.com/office/powerpoint/2010/main" val="228366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19</a:t>
            </a:fld>
            <a:endParaRPr lang="en-GB" dirty="0"/>
          </a:p>
        </p:txBody>
      </p:sp>
    </p:spTree>
    <p:extLst>
      <p:ext uri="{BB962C8B-B14F-4D97-AF65-F5344CB8AC3E}">
        <p14:creationId xmlns:p14="http://schemas.microsoft.com/office/powerpoint/2010/main" val="66989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a:t>
            </a:fld>
            <a:endParaRPr lang="en-GB" dirty="0"/>
          </a:p>
        </p:txBody>
      </p:sp>
    </p:spTree>
    <p:extLst>
      <p:ext uri="{BB962C8B-B14F-4D97-AF65-F5344CB8AC3E}">
        <p14:creationId xmlns:p14="http://schemas.microsoft.com/office/powerpoint/2010/main" val="198512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3</a:t>
            </a:fld>
            <a:endParaRPr lang="en-GB" dirty="0"/>
          </a:p>
        </p:txBody>
      </p:sp>
    </p:spTree>
    <p:extLst>
      <p:ext uri="{BB962C8B-B14F-4D97-AF65-F5344CB8AC3E}">
        <p14:creationId xmlns:p14="http://schemas.microsoft.com/office/powerpoint/2010/main" val="13245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Arial" pitchFamily="34" charset="0"/>
                <a:ea typeface="+mn-ea"/>
                <a:cs typeface="+mn-cs"/>
              </a:rPr>
              <a:t>While the U.S. and a number of other  countries have adopted an opt out </a:t>
            </a:r>
            <a:r>
              <a:rPr lang="en-GB" sz="1200" b="0" i="0" u="none" strike="noStrike" kern="1200" baseline="0" dirty="0" smtClean="0">
                <a:solidFill>
                  <a:schemeClr val="tx1"/>
                </a:solidFill>
                <a:latin typeface="Arial" pitchFamily="34" charset="0"/>
                <a:ea typeface="+mn-ea"/>
                <a:cs typeface="+mn-cs"/>
              </a:rPr>
              <a:t>approach to data collection—essentially, a consumer must instruct </a:t>
            </a:r>
            <a:r>
              <a:rPr lang="en-CA" sz="1200" b="0" i="0" u="none" strike="noStrike" kern="1200" baseline="0" dirty="0" smtClean="0">
                <a:solidFill>
                  <a:schemeClr val="tx1"/>
                </a:solidFill>
                <a:latin typeface="Arial" pitchFamily="34" charset="0"/>
                <a:ea typeface="+mn-ea"/>
                <a:cs typeface="+mn-cs"/>
              </a:rPr>
              <a:t>a company if he or she doesn’t want his or her data used or shared in certain </a:t>
            </a:r>
            <a:r>
              <a:rPr lang="en-GB" sz="1200" b="0" i="0" u="none" strike="noStrike" kern="1200" baseline="0" dirty="0" smtClean="0">
                <a:solidFill>
                  <a:schemeClr val="tx1"/>
                </a:solidFill>
                <a:latin typeface="Arial" pitchFamily="34" charset="0"/>
                <a:ea typeface="+mn-ea"/>
                <a:cs typeface="+mn-cs"/>
              </a:rPr>
              <a:t>ways.  This is an important distinction, since a data collector is free to use the data unless the user specifically instructs them not to.</a:t>
            </a:r>
            <a:endParaRPr lang="en-GB" sz="1200" b="0" i="0" u="none" strike="noStrike" kern="1200" baseline="0" dirty="0" smtClean="0">
              <a:solidFill>
                <a:schemeClr val="tx1"/>
              </a:solidFill>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itchFamily="34" charset="0"/>
                <a:ea typeface="+mn-ea"/>
                <a:cs typeface="+mn-cs"/>
              </a:rPr>
              <a:t>One of the issues today is that nobody really reads the privacy agreements put in place by the owners of various online services.  They are long and complex, and in some cases, can be pretty confusing.  Alan Westin coined the term “data shadow”, defined as the information created by our daily activities.  This shadow is much larger today than it was when these original principles and regulations were created.  Our shadow now include significantly more data than before, and is stored and mined by the data broker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itchFamily="34" charset="0"/>
                <a:ea typeface="+mn-ea"/>
                <a:cs typeface="+mn-cs"/>
              </a:rPr>
              <a:t>In a 2016 interview in </a:t>
            </a:r>
            <a:r>
              <a:rPr lang="en-GB" sz="1200" b="0" i="1" u="none" strike="noStrike" kern="1200" baseline="0" dirty="0" smtClean="0">
                <a:solidFill>
                  <a:schemeClr val="tx1"/>
                </a:solidFill>
                <a:latin typeface="Arial" pitchFamily="34" charset="0"/>
                <a:ea typeface="+mn-ea"/>
                <a:cs typeface="+mn-cs"/>
              </a:rPr>
              <a:t>Recode</a:t>
            </a:r>
            <a:r>
              <a:rPr lang="en-GB" sz="1200" b="0" i="0" u="none" strike="noStrike" kern="1200" baseline="0" dirty="0" smtClean="0">
                <a:solidFill>
                  <a:schemeClr val="tx1"/>
                </a:solidFill>
                <a:latin typeface="Arial" pitchFamily="34" charset="0"/>
                <a:ea typeface="+mn-ea"/>
                <a:cs typeface="+mn-cs"/>
              </a:rPr>
              <a:t>, Europe’s Competition Commissioner </a:t>
            </a:r>
            <a:r>
              <a:rPr lang="en-CA" sz="1200" b="0" i="0" u="none" strike="noStrike" kern="1200" baseline="0" dirty="0" smtClean="0">
                <a:solidFill>
                  <a:schemeClr val="tx1"/>
                </a:solidFill>
                <a:latin typeface="Arial" pitchFamily="34" charset="0"/>
                <a:ea typeface="+mn-ea"/>
                <a:cs typeface="+mn-cs"/>
              </a:rPr>
              <a:t>Margrethe </a:t>
            </a:r>
            <a:r>
              <a:rPr lang="en-CA" sz="1200" b="0" i="0" u="none" strike="noStrike" kern="1200" baseline="0" dirty="0" err="1" smtClean="0">
                <a:solidFill>
                  <a:schemeClr val="tx1"/>
                </a:solidFill>
                <a:latin typeface="Arial" pitchFamily="34" charset="0"/>
                <a:ea typeface="+mn-ea"/>
                <a:cs typeface="+mn-cs"/>
              </a:rPr>
              <a:t>Vestager</a:t>
            </a:r>
            <a:r>
              <a:rPr lang="en-CA" sz="1200" b="0" i="0" u="none" strike="noStrike" kern="1200" baseline="0" dirty="0" smtClean="0">
                <a:solidFill>
                  <a:schemeClr val="tx1"/>
                </a:solidFill>
                <a:latin typeface="Arial" pitchFamily="34" charset="0"/>
                <a:ea typeface="+mn-ea"/>
                <a:cs typeface="+mn-cs"/>
              </a:rPr>
              <a:t> said, “There is no such thing as a free lunch. You pay with one currency or another—either cents, or you pay with your data, or you pay with the advertisements that you accept.  And I think people are becoming more and more aware of the fact that their personal data do have a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itchFamily="34" charset="0"/>
                <a:ea typeface="+mn-ea"/>
                <a:cs typeface="+mn-cs"/>
              </a:rPr>
              <a:t>Europe has implemented </a:t>
            </a:r>
            <a:r>
              <a:rPr lang="en-CA" sz="1200" b="0" i="0" u="none" strike="noStrike" kern="1200" baseline="0" dirty="0" smtClean="0">
                <a:solidFill>
                  <a:schemeClr val="tx1"/>
                </a:solidFill>
                <a:latin typeface="Arial" pitchFamily="34" charset="0"/>
                <a:ea typeface="+mn-ea"/>
                <a:cs typeface="+mn-cs"/>
              </a:rPr>
              <a:t>a more restrictive opt-in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itchFamily="34" charset="0"/>
                <a:ea typeface="+mn-ea"/>
                <a:cs typeface="+mn-cs"/>
              </a:rPr>
              <a:t>The EU takes the </a:t>
            </a:r>
            <a:r>
              <a:rPr lang="en-CA" sz="1200" b="0" i="0" u="none" strike="noStrike" kern="1200" baseline="0" dirty="0" smtClean="0">
                <a:solidFill>
                  <a:schemeClr val="tx1"/>
                </a:solidFill>
                <a:latin typeface="Arial" pitchFamily="34" charset="0"/>
                <a:ea typeface="+mn-ea"/>
                <a:cs typeface="+mn-cs"/>
              </a:rPr>
              <a:t>position that a person owns his or her data, and their privacy is a fundamental right that is basic to the integrity of </a:t>
            </a:r>
            <a:r>
              <a:rPr lang="en-GB" sz="1200" b="0" i="0" u="none" strike="noStrike" kern="1200" baseline="0" dirty="0" smtClean="0">
                <a:solidFill>
                  <a:schemeClr val="tx1"/>
                </a:solidFill>
                <a:latin typeface="Arial" pitchFamily="34" charset="0"/>
                <a:ea typeface="+mn-ea"/>
                <a:cs typeface="+mn-cs"/>
              </a:rPr>
              <a:t>a human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4</a:t>
            </a:fld>
            <a:endParaRPr lang="en-GB" dirty="0"/>
          </a:p>
        </p:txBody>
      </p:sp>
    </p:spTree>
    <p:extLst>
      <p:ext uri="{BB962C8B-B14F-4D97-AF65-F5344CB8AC3E}">
        <p14:creationId xmlns:p14="http://schemas.microsoft.com/office/powerpoint/2010/main" val="322739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0" i="0" u="none" strike="noStrike" kern="1200" baseline="0" dirty="0" smtClean="0">
                <a:solidFill>
                  <a:schemeClr val="tx1"/>
                </a:solidFill>
                <a:latin typeface="Arial" pitchFamily="34" charset="0"/>
                <a:ea typeface="+mn-ea"/>
                <a:cs typeface="+mn-cs"/>
              </a:rPr>
              <a:t>One of the main considerations of GDPR is that it is enforced globally for residents of the EU.  This means that potentially, every data point collected needs to be </a:t>
            </a:r>
            <a:r>
              <a:rPr lang="en-CA" sz="1200" b="0" i="0" u="none" strike="noStrike" kern="1200" baseline="0" dirty="0" smtClean="0">
                <a:solidFill>
                  <a:schemeClr val="tx1"/>
                </a:solidFill>
                <a:latin typeface="Arial" pitchFamily="34" charset="0"/>
                <a:ea typeface="+mn-ea"/>
                <a:cs typeface="+mn-cs"/>
              </a:rPr>
              <a:t>associated </a:t>
            </a:r>
            <a:r>
              <a:rPr lang="en-CA" sz="1200" b="0" i="0" u="none" strike="noStrike" kern="1200" baseline="0" dirty="0" smtClean="0">
                <a:solidFill>
                  <a:schemeClr val="tx1"/>
                </a:solidFill>
                <a:latin typeface="Arial" pitchFamily="34" charset="0"/>
                <a:ea typeface="+mn-ea"/>
                <a:cs typeface="+mn-cs"/>
              </a:rPr>
              <a:t>with the data subject’s current residency location</a:t>
            </a:r>
            <a:r>
              <a:rPr lang="en-CA" sz="1200" b="0" i="0" u="none" strike="noStrike" kern="1200" baseline="0" dirty="0" smtClean="0">
                <a:solidFill>
                  <a:schemeClr val="tx1"/>
                </a:solidFill>
                <a:latin typeface="Arial" pitchFamily="34" charset="0"/>
                <a:ea typeface="+mn-ea"/>
                <a:cs typeface="+mn-cs"/>
              </a:rPr>
              <a:t>.  In addition, we need to be able to retrieve these data points and remove them from the data sets should a user decide to “be forgotten”.  Since research and development typically leverages aggregated data points, a user requesting to be forgotten can potentially significantly affect these aggregations.  To avoid this, greater care must be taken to mask user data used in aggregations, so that you can’t reverse engineer personal data from it.</a:t>
            </a:r>
            <a:endParaRPr lang="en-CA"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0B9C825-F38E-45BB-92C1-043DE61C9183}" type="slidenum">
              <a:rPr lang="en-GB" smtClean="0"/>
              <a:pPr/>
              <a:t>5</a:t>
            </a:fld>
            <a:endParaRPr lang="en-GB" dirty="0"/>
          </a:p>
        </p:txBody>
      </p:sp>
    </p:spTree>
    <p:extLst>
      <p:ext uri="{BB962C8B-B14F-4D97-AF65-F5344CB8AC3E}">
        <p14:creationId xmlns:p14="http://schemas.microsoft.com/office/powerpoint/2010/main" val="375451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Arial" pitchFamily="34" charset="0"/>
                <a:ea typeface="+mn-ea"/>
                <a:cs typeface="+mn-cs"/>
              </a:rPr>
              <a:t>Tanya </a:t>
            </a:r>
            <a:r>
              <a:rPr lang="en-CA" sz="1200" b="0" i="0" u="none" strike="noStrike" kern="1200" baseline="0" dirty="0" err="1" smtClean="0">
                <a:solidFill>
                  <a:schemeClr val="tx1"/>
                </a:solidFill>
                <a:latin typeface="Arial" pitchFamily="34" charset="0"/>
                <a:ea typeface="+mn-ea"/>
                <a:cs typeface="+mn-cs"/>
              </a:rPr>
              <a:t>Forsheit</a:t>
            </a:r>
            <a:r>
              <a:rPr lang="en-CA" sz="1200" b="0" i="0" u="none" strike="noStrike" kern="1200" baseline="0" dirty="0" smtClean="0">
                <a:solidFill>
                  <a:schemeClr val="tx1"/>
                </a:solidFill>
                <a:latin typeface="Arial" pitchFamily="34" charset="0"/>
                <a:ea typeface="+mn-ea"/>
                <a:cs typeface="+mn-cs"/>
              </a:rPr>
              <a:t>, partner and chair of the Privacy &amp; Data Practice Group at New York City-based law firm Frankfurt </a:t>
            </a:r>
            <a:r>
              <a:rPr lang="en-GB" sz="1200" b="0" i="0" u="none" strike="noStrike" kern="1200" baseline="0" dirty="0" err="1" smtClean="0">
                <a:solidFill>
                  <a:schemeClr val="tx1"/>
                </a:solidFill>
                <a:latin typeface="Arial" pitchFamily="34" charset="0"/>
                <a:ea typeface="+mn-ea"/>
                <a:cs typeface="+mn-cs"/>
              </a:rPr>
              <a:t>Kurnit</a:t>
            </a:r>
            <a:r>
              <a:rPr lang="en-GB" sz="1200" b="0" i="0" u="none" strike="noStrike" kern="1200" baseline="0" dirty="0" smtClean="0">
                <a:solidFill>
                  <a:schemeClr val="tx1"/>
                </a:solidFill>
                <a:latin typeface="Arial" pitchFamily="34" charset="0"/>
                <a:ea typeface="+mn-ea"/>
                <a:cs typeface="+mn-cs"/>
              </a:rPr>
              <a:t> Klein &amp; </a:t>
            </a:r>
            <a:r>
              <a:rPr lang="en-GB" sz="1200" b="0" i="0" u="none" strike="noStrike" kern="1200" baseline="0" dirty="0" err="1" smtClean="0">
                <a:solidFill>
                  <a:schemeClr val="tx1"/>
                </a:solidFill>
                <a:latin typeface="Arial" pitchFamily="34" charset="0"/>
                <a:ea typeface="+mn-ea"/>
                <a:cs typeface="+mn-cs"/>
              </a:rPr>
              <a:t>Selz</a:t>
            </a:r>
            <a:r>
              <a:rPr lang="en-GB" sz="1200" b="0" i="0" u="none" strike="noStrike" kern="1200" baseline="0" dirty="0" smtClean="0">
                <a:solidFill>
                  <a:schemeClr val="tx1"/>
                </a:solidFill>
                <a:latin typeface="Arial" pitchFamily="34" charset="0"/>
                <a:ea typeface="+mn-ea"/>
                <a:cs typeface="+mn-cs"/>
              </a:rPr>
              <a:t>, describes </a:t>
            </a:r>
            <a:r>
              <a:rPr lang="en-CA" sz="1200" b="0" i="0" u="none" strike="noStrike" kern="1200" baseline="0" dirty="0" smtClean="0">
                <a:solidFill>
                  <a:schemeClr val="tx1"/>
                </a:solidFill>
                <a:latin typeface="Arial" pitchFamily="34" charset="0"/>
                <a:ea typeface="+mn-ea"/>
                <a:cs typeface="+mn-cs"/>
              </a:rPr>
              <a:t>many GDPR provisions as onerous</a:t>
            </a:r>
          </a:p>
          <a:p>
            <a:r>
              <a:rPr lang="en-CA" sz="1200" b="0" i="0" u="none" strike="noStrike" kern="1200" baseline="0" dirty="0" smtClean="0">
                <a:solidFill>
                  <a:schemeClr val="tx1"/>
                </a:solidFill>
                <a:latin typeface="Arial" pitchFamily="34" charset="0"/>
                <a:ea typeface="+mn-ea"/>
                <a:cs typeface="+mn-cs"/>
              </a:rPr>
              <a:t>“It is simply not possible to be 100% compliant. GDPR forces organizations </a:t>
            </a:r>
            <a:r>
              <a:rPr lang="en-GB" sz="1200" b="0" i="0" u="none" strike="noStrike" kern="1200" baseline="0" dirty="0" smtClean="0">
                <a:solidFill>
                  <a:schemeClr val="tx1"/>
                </a:solidFill>
                <a:latin typeface="Arial" pitchFamily="34" charset="0"/>
                <a:ea typeface="+mn-ea"/>
                <a:cs typeface="+mn-cs"/>
              </a:rPr>
              <a:t>to devote significant time </a:t>
            </a:r>
            <a:r>
              <a:rPr lang="en-CA" sz="1200" b="0" i="0" u="none" strike="noStrike" kern="1200" baseline="0" dirty="0" smtClean="0">
                <a:solidFill>
                  <a:schemeClr val="tx1"/>
                </a:solidFill>
                <a:latin typeface="Arial" pitchFamily="34" charset="0"/>
                <a:ea typeface="+mn-ea"/>
                <a:cs typeface="+mn-cs"/>
              </a:rPr>
              <a:t>and expense to comply with standards that are not consistent with the way </a:t>
            </a:r>
            <a:r>
              <a:rPr lang="en-GB" sz="1200" b="0" i="0" u="none" strike="noStrike" kern="1200" baseline="0" dirty="0" smtClean="0">
                <a:solidFill>
                  <a:schemeClr val="tx1"/>
                </a:solidFill>
                <a:latin typeface="Arial" pitchFamily="34" charset="0"/>
                <a:ea typeface="+mn-ea"/>
                <a:cs typeface="+mn-cs"/>
              </a:rPr>
              <a:t>business is done online,”</a:t>
            </a:r>
          </a:p>
          <a:p>
            <a:r>
              <a:rPr lang="en-GB" sz="1200" b="0" i="0" u="none" strike="noStrike" kern="1200" baseline="0" dirty="0" smtClean="0">
                <a:solidFill>
                  <a:schemeClr val="tx1"/>
                </a:solidFill>
                <a:latin typeface="Arial" pitchFamily="34" charset="0"/>
                <a:ea typeface="+mn-ea"/>
                <a:cs typeface="+mn-cs"/>
              </a:rPr>
              <a:t>The recent Facebook case introduces an interesting ethical thought:  is that the “way business is done online”, as Tanya </a:t>
            </a:r>
            <a:r>
              <a:rPr lang="en-GB" sz="1200" b="0" i="0" u="none" strike="noStrike" kern="1200" baseline="0" dirty="0" err="1" smtClean="0">
                <a:solidFill>
                  <a:schemeClr val="tx1"/>
                </a:solidFill>
                <a:latin typeface="Arial" pitchFamily="34" charset="0"/>
                <a:ea typeface="+mn-ea"/>
                <a:cs typeface="+mn-cs"/>
              </a:rPr>
              <a:t>Forsheit</a:t>
            </a:r>
            <a:r>
              <a:rPr lang="en-GB" sz="1200" b="0" i="0" u="none" strike="noStrike" kern="1200" baseline="0" dirty="0" smtClean="0">
                <a:solidFill>
                  <a:schemeClr val="tx1"/>
                </a:solidFill>
                <a:latin typeface="Arial" pitchFamily="34" charset="0"/>
                <a:ea typeface="+mn-ea"/>
                <a:cs typeface="+mn-cs"/>
              </a:rPr>
              <a:t> describes?</a:t>
            </a:r>
          </a:p>
          <a:p>
            <a:r>
              <a:rPr lang="en-GB" sz="1200" b="0" i="0" u="none" strike="noStrike" kern="1200" baseline="0" dirty="0" smtClean="0">
                <a:solidFill>
                  <a:schemeClr val="tx1"/>
                </a:solidFill>
                <a:latin typeface="Arial" pitchFamily="34" charset="0"/>
                <a:ea typeface="+mn-ea"/>
                <a:cs typeface="+mn-cs"/>
              </a:rPr>
              <a:t>Regardless of your personal views on this situation, as an engineer, you need to be able to advise clients of the impacts of designing systems to address these requirements, and they are, indeed requirements of all systems going forward.  Any system that ignores these requirements is blinding themselves to the risk. To see this, let me know you a typical system context diagram.</a:t>
            </a:r>
          </a:p>
        </p:txBody>
      </p:sp>
      <p:sp>
        <p:nvSpPr>
          <p:cNvPr id="4" name="Slide Number Placeholder 3"/>
          <p:cNvSpPr>
            <a:spLocks noGrp="1"/>
          </p:cNvSpPr>
          <p:nvPr>
            <p:ph type="sldNum" sz="quarter" idx="10"/>
          </p:nvPr>
        </p:nvSpPr>
        <p:spPr/>
        <p:txBody>
          <a:bodyPr/>
          <a:lstStyle/>
          <a:p>
            <a:fld id="{20B9C825-F38E-45BB-92C1-043DE61C9183}" type="slidenum">
              <a:rPr lang="en-GB" smtClean="0"/>
              <a:pPr/>
              <a:t>6</a:t>
            </a:fld>
            <a:endParaRPr lang="en-GB" dirty="0"/>
          </a:p>
        </p:txBody>
      </p:sp>
    </p:spTree>
    <p:extLst>
      <p:ext uri="{BB962C8B-B14F-4D97-AF65-F5344CB8AC3E}">
        <p14:creationId xmlns:p14="http://schemas.microsoft.com/office/powerpoint/2010/main" val="287877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very high level context diagram for a system, but is pretty much one that applies to systems of any interest.  </a:t>
            </a:r>
            <a:r>
              <a:rPr lang="en-GB" dirty="0" smtClean="0"/>
              <a:t>The </a:t>
            </a:r>
            <a:r>
              <a:rPr lang="en-GB" baseline="0" dirty="0" smtClean="0"/>
              <a:t>idea of Passive stakeholders is one that needs special attention for systems that process personal data.  It is important to ensure that the non-functional requirements related to privacy and data protection are documented and implemented.  When performing trade off analysis, the impacts of violations of the GDPR need to be included in the cost benefit analysis, and any risk analysis performed.  It must be remembered when doing a trade off analysis that being sued for non compliance can cause significant financial harm to a company.</a:t>
            </a:r>
          </a:p>
          <a:p>
            <a:endParaRPr lang="en-GB" baseline="0" dirty="0" smtClean="0"/>
          </a:p>
          <a:p>
            <a:r>
              <a:rPr lang="en-GB" baseline="0" dirty="0" smtClean="0"/>
              <a:t>Management of privacy requirements can take the form of operationalizing these high level goals and regulations into a series of controls.</a:t>
            </a:r>
          </a:p>
          <a:p>
            <a:endParaRPr lang="en-GB" baseline="0" dirty="0" smtClean="0"/>
          </a:p>
          <a:p>
            <a:r>
              <a:rPr lang="en-GB" baseline="0" dirty="0" smtClean="0"/>
              <a:t>There is a </a:t>
            </a:r>
            <a:r>
              <a:rPr lang="en-GB" baseline="0" dirty="0" err="1" smtClean="0"/>
              <a:t>catalog</a:t>
            </a:r>
            <a:r>
              <a:rPr lang="en-GB" baseline="0" dirty="0" smtClean="0"/>
              <a:t> of privacy controls listed in the document at the link provided (document is freely available by consent of the authors).  These describe a set of controls which the authors propose can be used to implement solutions to the requirements.</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7</a:t>
            </a:fld>
            <a:endParaRPr lang="en-GB" dirty="0"/>
          </a:p>
        </p:txBody>
      </p:sp>
    </p:spTree>
    <p:extLst>
      <p:ext uri="{BB962C8B-B14F-4D97-AF65-F5344CB8AC3E}">
        <p14:creationId xmlns:p14="http://schemas.microsoft.com/office/powerpoint/2010/main" val="412634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1200" b="0" i="0" u="none" strike="noStrike" kern="1200" baseline="0" dirty="0" smtClean="0">
                <a:solidFill>
                  <a:schemeClr val="tx1"/>
                </a:solidFill>
                <a:latin typeface="Arial" pitchFamily="34" charset="0"/>
                <a:ea typeface="+mn-ea"/>
                <a:cs typeface="+mn-cs"/>
              </a:rPr>
              <a:t>By including privacy and data protection into the design of systems, privacy is elevated from being considered just from the perspective of data security, to being included in the overall technical design of the system.   The system’s architecture now implements these requirements, rather than relying policies for compliance.  This concept is one of the main requirements of GDPR.   To achieve this mindset, there is a set of principles that need to be considered.</a:t>
            </a:r>
          </a:p>
          <a:p>
            <a:endParaRPr lang="en-CA" sz="1200" b="0" i="0" u="none" strike="noStrike" kern="1200" baseline="0" dirty="0" smtClean="0">
              <a:solidFill>
                <a:schemeClr val="tx1"/>
              </a:solidFill>
              <a:latin typeface="Arial" pitchFamily="34" charset="0"/>
              <a:ea typeface="+mn-ea"/>
              <a:cs typeface="+mn-cs"/>
            </a:endParaRPr>
          </a:p>
          <a:p>
            <a:r>
              <a:rPr lang="en-CA" sz="1200" b="0" i="0" u="none" strike="noStrike" kern="1200" baseline="0" dirty="0" smtClean="0">
                <a:solidFill>
                  <a:schemeClr val="tx1"/>
                </a:solidFill>
                <a:latin typeface="Arial" pitchFamily="34" charset="0"/>
                <a:ea typeface="+mn-ea"/>
                <a:cs typeface="+mn-cs"/>
              </a:rPr>
              <a:t>The seven DP principles make sense when you think about data security and privacy.  Purpose limitation and data minimization should be familiar to any analyst or developer who has knows anything about secure coding or test driven development:  write code to do only what you need to do, and do it with just enough code to make it work.  Write the test case, make sure it fails, then code just until it passes.  Accuracy as well as Integrity and confidentiality are also familiar to anyone building secure systems:  make sure that the system states are all known, that you can verify the path to all of those states, and that information is not provided unless required.  Storage limitation is not a new concept either:  in secure systems you need to limit and control where a system executes, and the same applies to data.  Accountability ensures that you can prove you are in control of data, similar to the way you need to prove your code or system is secure.  Lawfulness, fairness, and transparency amount to ensuring that you get the necessary permissions to use the data, while being transparent about what the data will be used for.</a:t>
            </a:r>
          </a:p>
        </p:txBody>
      </p:sp>
      <p:sp>
        <p:nvSpPr>
          <p:cNvPr id="4" name="Slide Number Placeholder 3"/>
          <p:cNvSpPr>
            <a:spLocks noGrp="1"/>
          </p:cNvSpPr>
          <p:nvPr>
            <p:ph type="sldNum" sz="quarter" idx="10"/>
          </p:nvPr>
        </p:nvSpPr>
        <p:spPr/>
        <p:txBody>
          <a:bodyPr/>
          <a:lstStyle/>
          <a:p>
            <a:fld id="{20B9C825-F38E-45BB-92C1-043DE61C9183}" type="slidenum">
              <a:rPr lang="en-GB" smtClean="0"/>
              <a:pPr/>
              <a:t>8</a:t>
            </a:fld>
            <a:endParaRPr lang="en-GB" dirty="0"/>
          </a:p>
        </p:txBody>
      </p:sp>
    </p:spTree>
    <p:extLst>
      <p:ext uri="{BB962C8B-B14F-4D97-AF65-F5344CB8AC3E}">
        <p14:creationId xmlns:p14="http://schemas.microsoft.com/office/powerpoint/2010/main" val="3087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take the example of the data</a:t>
            </a:r>
            <a:r>
              <a:rPr lang="en-GB" baseline="0" dirty="0" smtClean="0"/>
              <a:t> minimization principle.  The requirement captured here traces back to the passive stakeholder requirements of GDPR.  While this requirement is originally created in order to meet the legal compliance aspects, it has an important benefit.  Implementing this requirement requires the restriction of data collection, and one of the most important impacts of GDPR on software architecture is the need to be able to “forget” a person.  In order to do this, all data that can be linked to that person needs to be able to be identified and removed from the system.  The more data you have, the more time consuming this task is.  By limiting your data collection, not only do you adhere to privacy principles, you make the system efficient meeting a key GDPR requirement.  Let’s look at the control related to this requirement.</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9</a:t>
            </a:fld>
            <a:endParaRPr lang="en-GB" dirty="0"/>
          </a:p>
        </p:txBody>
      </p:sp>
    </p:spTree>
    <p:extLst>
      <p:ext uri="{BB962C8B-B14F-4D97-AF65-F5344CB8AC3E}">
        <p14:creationId xmlns:p14="http://schemas.microsoft.com/office/powerpoint/2010/main" val="343496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12192000"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5616"/>
          <a:stretch/>
        </p:blipFill>
        <p:spPr>
          <a:xfrm>
            <a:off x="1" y="371355"/>
            <a:ext cx="11826875" cy="6012971"/>
          </a:xfrm>
          <a:prstGeom prst="rect">
            <a:avLst/>
          </a:prstGeom>
        </p:spPr>
      </p:pic>
      <p:sp>
        <p:nvSpPr>
          <p:cNvPr id="2" name="Title 1"/>
          <p:cNvSpPr>
            <a:spLocks noGrp="1"/>
          </p:cNvSpPr>
          <p:nvPr userDrawn="1">
            <p:ph type="ctrTitle"/>
          </p:nvPr>
        </p:nvSpPr>
        <p:spPr bwMode="gray">
          <a:xfrm>
            <a:off x="5448300" y="1925468"/>
            <a:ext cx="6177644" cy="1244816"/>
          </a:xfrm>
        </p:spPr>
        <p:txBody>
          <a:bodyPr wrap="square" lIns="0" tIns="0" rIns="0" bIns="0" anchor="b" anchorCtr="0">
            <a:normAutofit/>
          </a:bodyPr>
          <a:lstStyle>
            <a:lvl1pPr algn="l">
              <a:defRPr sz="3600" b="0" baseline="0">
                <a:solidFill>
                  <a:schemeClr val="tx2"/>
                </a:solidFill>
              </a:defRPr>
            </a:lvl1p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5448300" y="3401485"/>
            <a:ext cx="6193970"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grpSp>
        <p:nvGrpSpPr>
          <p:cNvPr id="7" name="Group 4" title="&lt;IGNORE&gt;"/>
          <p:cNvGrpSpPr>
            <a:grpSpLocks noChangeAspect="1"/>
          </p:cNvGrpSpPr>
          <p:nvPr userDrawn="1"/>
        </p:nvGrpSpPr>
        <p:grpSpPr bwMode="gray">
          <a:xfrm>
            <a:off x="9025237" y="0"/>
            <a:ext cx="3166763"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Rectangle 16"/>
          <p:cNvSpPr/>
          <p:nvPr userDrawn="1"/>
        </p:nvSpPr>
        <p:spPr bwMode="gray">
          <a:xfrm>
            <a:off x="0" y="6737639"/>
            <a:ext cx="12192000"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p>
        </p:txBody>
      </p:sp>
      <p:sp>
        <p:nvSpPr>
          <p:cNvPr id="1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dt="0"/>
  <p:extLst mod="1">
    <p:ext uri="{DCECCB84-F9BA-43D5-87BE-67443E8EF086}">
      <p15:sldGuideLst xmlns:p15="http://schemas.microsoft.com/office/powerpoint/2012/main">
        <p15:guide id="1" pos="3432" userDrawn="1">
          <p15:clr>
            <a:srgbClr val="FBAE40"/>
          </p15:clr>
        </p15:guide>
        <p15:guide id="2" orient="horz" pos="232" userDrawn="1">
          <p15:clr>
            <a:srgbClr val="FBAE40"/>
          </p15:clr>
        </p15:guide>
        <p15:guide id="3" pos="7446" userDrawn="1">
          <p15:clr>
            <a:srgbClr val="FBAE40"/>
          </p15:clr>
        </p15:guide>
        <p15:guide id="4"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4" name="Content Placeholder 20"/>
          <p:cNvSpPr>
            <a:spLocks noGrp="1"/>
          </p:cNvSpPr>
          <p:nvPr>
            <p:ph sz="quarter" idx="17"/>
          </p:nvPr>
        </p:nvSpPr>
        <p:spPr>
          <a:xfrm>
            <a:off x="599018" y="1268413"/>
            <a:ext cx="10969095"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6"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5" name="Content Placeholder 20"/>
          <p:cNvSpPr>
            <a:spLocks noGrp="1"/>
          </p:cNvSpPr>
          <p:nvPr>
            <p:ph sz="quarter" idx="17"/>
          </p:nvPr>
        </p:nvSpPr>
        <p:spPr>
          <a:xfrm>
            <a:off x="599020" y="1268413"/>
            <a:ext cx="5243427"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6" name="Content Placeholder 20"/>
          <p:cNvSpPr>
            <a:spLocks noGrp="1"/>
          </p:cNvSpPr>
          <p:nvPr>
            <p:ph sz="quarter" idx="18"/>
          </p:nvPr>
        </p:nvSpPr>
        <p:spPr>
          <a:xfrm>
            <a:off x="6338822" y="1268413"/>
            <a:ext cx="5229291"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2266"/>
          <a:stretch/>
        </p:blipFill>
        <p:spPr>
          <a:xfrm>
            <a:off x="0" y="1773238"/>
            <a:ext cx="11819467" cy="4608512"/>
          </a:xfrm>
          <a:prstGeom prst="rect">
            <a:avLst/>
          </a:prstGeom>
        </p:spPr>
      </p:pic>
      <p:sp>
        <p:nvSpPr>
          <p:cNvPr id="2" name="Title 1"/>
          <p:cNvSpPr>
            <a:spLocks noGrp="1"/>
          </p:cNvSpPr>
          <p:nvPr>
            <p:ph type="ctrTitle"/>
          </p:nvPr>
        </p:nvSpPr>
        <p:spPr>
          <a:xfrm>
            <a:off x="5448300" y="1845000"/>
            <a:ext cx="6119813" cy="1325254"/>
          </a:xfrm>
        </p:spPr>
        <p:txBody>
          <a:bodyPr wrap="square" lIns="0" tIns="0" rIns="0" bIns="0" anchor="b" anchorCtr="0">
            <a:noAutofit/>
          </a:bodyPr>
          <a:lstStyle>
            <a:lvl1pPr algn="l">
              <a:defRPr sz="3600" baseline="0">
                <a:solidFill>
                  <a:schemeClr val="tx2"/>
                </a:solidFill>
              </a:defRPr>
            </a:lvl1pPr>
          </a:lstStyle>
          <a:p>
            <a:r>
              <a:rPr lang="en-GB" noProof="0" dirty="0" smtClean="0"/>
              <a:t>Click to edit Master title style</a:t>
            </a:r>
            <a:endParaRPr lang="en-GB" noProof="0" dirty="0"/>
          </a:p>
        </p:txBody>
      </p:sp>
      <p:sp>
        <p:nvSpPr>
          <p:cNvPr id="13" name="Subtitle 2"/>
          <p:cNvSpPr>
            <a:spLocks noGrp="1"/>
          </p:cNvSpPr>
          <p:nvPr>
            <p:ph type="subTitle" idx="1"/>
          </p:nvPr>
        </p:nvSpPr>
        <p:spPr>
          <a:xfrm>
            <a:off x="5448302" y="3480580"/>
            <a:ext cx="6119812" cy="1028420"/>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grpSp>
        <p:nvGrpSpPr>
          <p:cNvPr id="5" name="Group 4" title="&lt;IGNORE&gt;"/>
          <p:cNvGrpSpPr/>
          <p:nvPr userDrawn="1"/>
        </p:nvGrpSpPr>
        <p:grpSpPr bwMode="gray">
          <a:xfrm>
            <a:off x="9028942" y="0"/>
            <a:ext cx="3166763" cy="3168734"/>
            <a:chOff x="9028942" y="0"/>
            <a:chExt cx="3166763" cy="3168734"/>
          </a:xfrm>
        </p:grpSpPr>
        <p:sp>
          <p:nvSpPr>
            <p:cNvPr id="4" name="Rectangle 3"/>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grpSp>
          <p:nvGrpSpPr>
            <p:cNvPr id="10" name="Group 4"/>
            <p:cNvGrpSpPr>
              <a:grpSpLocks noChangeAspect="1"/>
            </p:cNvGrpSpPr>
            <p:nvPr userDrawn="1"/>
          </p:nvGrpSpPr>
          <p:grpSpPr bwMode="gray">
            <a:xfrm>
              <a:off x="9028942" y="0"/>
              <a:ext cx="3166763" cy="3168734"/>
              <a:chOff x="1260" y="0"/>
              <a:chExt cx="3240" cy="3240"/>
            </a:xfrm>
          </p:grpSpPr>
          <p:sp>
            <p:nvSpPr>
              <p:cNvPr id="11"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432" userDrawn="1">
          <p15:clr>
            <a:srgbClr val="FBAE40"/>
          </p15:clr>
        </p15:guide>
        <p15:guide id="2" orient="horz" pos="1117" userDrawn="1">
          <p15:clr>
            <a:srgbClr val="FBAE40"/>
          </p15:clr>
        </p15:guide>
        <p15:guide id="3" orient="horz" pos="11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8" name="Picture 1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4729" y="1117994"/>
            <a:ext cx="4380533" cy="4377809"/>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bwMode="gray">
          <a:xfrm>
            <a:off x="5448301" y="1845000"/>
            <a:ext cx="6119812" cy="1324800"/>
          </a:xfrm>
        </p:spPr>
        <p:txBody>
          <a:bodyPr wrap="square" lIns="0" tIns="0" rIns="0" bIns="0" anchor="b" anchorCtr="0">
            <a:noAutofit/>
          </a:bodyPr>
          <a:lstStyle>
            <a:lvl1pPr algn="l">
              <a:defRPr sz="3600" baseline="0">
                <a:solidFill>
                  <a:schemeClr val="accent2"/>
                </a:solidFill>
              </a:defRPr>
            </a:lvl1pPr>
          </a:lstStyle>
          <a:p>
            <a:r>
              <a:rPr lang="en-GB" noProof="0" dirty="0" smtClean="0"/>
              <a:t>Click to edit Master title style</a:t>
            </a:r>
            <a:endParaRPr lang="en-GB" noProof="0" dirty="0"/>
          </a:p>
        </p:txBody>
      </p:sp>
      <p:sp>
        <p:nvSpPr>
          <p:cNvPr id="13" name="Subtitle 2"/>
          <p:cNvSpPr>
            <a:spLocks noGrp="1"/>
          </p:cNvSpPr>
          <p:nvPr>
            <p:ph type="subTitle" idx="1"/>
          </p:nvPr>
        </p:nvSpPr>
        <p:spPr bwMode="gray">
          <a:xfrm>
            <a:off x="5448302" y="3481200"/>
            <a:ext cx="6119811"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23"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4"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grpSp>
        <p:nvGrpSpPr>
          <p:cNvPr id="26" name="Group 25" title="&lt;IGNORE&gt;"/>
          <p:cNvGrpSpPr/>
          <p:nvPr userDrawn="1"/>
        </p:nvGrpSpPr>
        <p:grpSpPr bwMode="gray">
          <a:xfrm>
            <a:off x="9028942" y="0"/>
            <a:ext cx="3166763" cy="3168734"/>
            <a:chOff x="9028942" y="0"/>
            <a:chExt cx="3166763" cy="3168734"/>
          </a:xfrm>
        </p:grpSpPr>
        <p:sp>
          <p:nvSpPr>
            <p:cNvPr id="27" name="Rectangle 26"/>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grpSp>
          <p:nvGrpSpPr>
            <p:cNvPr id="28" name="Group 4"/>
            <p:cNvGrpSpPr>
              <a:grpSpLocks noChangeAspect="1"/>
            </p:cNvGrpSpPr>
            <p:nvPr userDrawn="1"/>
          </p:nvGrpSpPr>
          <p:grpSpPr bwMode="gray">
            <a:xfrm>
              <a:off x="9028942" y="0"/>
              <a:ext cx="3166763" cy="3168734"/>
              <a:chOff x="1260" y="0"/>
              <a:chExt cx="3240" cy="3240"/>
            </a:xfrm>
          </p:grpSpPr>
          <p:sp>
            <p:nvSpPr>
              <p:cNvPr id="29"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4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grpSp>
        <p:nvGrpSpPr>
          <p:cNvPr id="25" name="Group 24" title="&lt;IGNORE&gt;"/>
          <p:cNvGrpSpPr/>
          <p:nvPr userDrawn="1"/>
        </p:nvGrpSpPr>
        <p:grpSpPr bwMode="gray">
          <a:xfrm>
            <a:off x="9028942" y="0"/>
            <a:ext cx="3166763" cy="3168734"/>
            <a:chOff x="9028942" y="0"/>
            <a:chExt cx="3166763" cy="3168734"/>
          </a:xfrm>
        </p:grpSpPr>
        <p:sp>
          <p:nvSpPr>
            <p:cNvPr id="26" name="Rectangle 25"/>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grpSp>
          <p:nvGrpSpPr>
            <p:cNvPr id="27" name="Group 4"/>
            <p:cNvGrpSpPr>
              <a:grpSpLocks noChangeAspect="1"/>
            </p:cNvGrpSpPr>
            <p:nvPr userDrawn="1"/>
          </p:nvGrpSpPr>
          <p:grpSpPr bwMode="gray">
            <a:xfrm>
              <a:off x="9028942" y="0"/>
              <a:ext cx="3166763" cy="3168734"/>
              <a:chOff x="1260" y="0"/>
              <a:chExt cx="3240" cy="3240"/>
            </a:xfrm>
          </p:grpSpPr>
          <p:sp>
            <p:nvSpPr>
              <p:cNvPr id="2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30"/>
          <a:stretch/>
        </p:blipFill>
        <p:spPr>
          <a:xfrm>
            <a:off x="0" y="320868"/>
            <a:ext cx="5146435" cy="5381625"/>
          </a:xfrm>
          <a:prstGeom prst="rect">
            <a:avLst/>
          </a:prstGeom>
        </p:spPr>
      </p:pic>
      <p:sp>
        <p:nvSpPr>
          <p:cNvPr id="2" name="Title 1"/>
          <p:cNvSpPr>
            <a:spLocks noGrp="1"/>
          </p:cNvSpPr>
          <p:nvPr>
            <p:ph type="ctrTitle"/>
          </p:nvPr>
        </p:nvSpPr>
        <p:spPr bwMode="gray">
          <a:xfrm>
            <a:off x="5448301" y="1845000"/>
            <a:ext cx="6119812" cy="1324800"/>
          </a:xfrm>
        </p:spPr>
        <p:txBody>
          <a:bodyPr wrap="square" lIns="0" tIns="0" rIns="0" bIns="0" anchor="b" anchorCtr="0">
            <a:noAutofit/>
          </a:bodyPr>
          <a:lstStyle>
            <a:lvl1pPr algn="l">
              <a:defRPr sz="3600" baseline="0">
                <a:solidFill>
                  <a:schemeClr val="accent2"/>
                </a:solidFill>
              </a:defRPr>
            </a:lvl1pPr>
          </a:lstStyle>
          <a:p>
            <a:r>
              <a:rPr lang="en-GB" noProof="0" dirty="0" smtClean="0"/>
              <a:t>Click to edit Master title style</a:t>
            </a:r>
            <a:endParaRPr lang="en-GB" noProof="0" dirty="0"/>
          </a:p>
        </p:txBody>
      </p:sp>
      <p:sp>
        <p:nvSpPr>
          <p:cNvPr id="13" name="Subtitle 2"/>
          <p:cNvSpPr>
            <a:spLocks noGrp="1"/>
          </p:cNvSpPr>
          <p:nvPr>
            <p:ph type="subTitle" idx="1"/>
          </p:nvPr>
        </p:nvSpPr>
        <p:spPr bwMode="gray">
          <a:xfrm>
            <a:off x="5448302" y="3481200"/>
            <a:ext cx="6119811"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22"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2083290708"/>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4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9" name="Picture 18"/>
          <p:cNvPicPr>
            <a:picLocks/>
          </p:cNvPicPr>
          <p:nvPr userDrawn="1"/>
        </p:nvPicPr>
        <p:blipFill rotWithShape="1">
          <a:blip r:embed="rId2">
            <a:extLst>
              <a:ext uri="{28A0092B-C50C-407E-A947-70E740481C1C}">
                <a14:useLocalDpi xmlns:a14="http://schemas.microsoft.com/office/drawing/2010/main" val="0"/>
              </a:ext>
            </a:extLst>
          </a:blip>
          <a:srcRect l="1619"/>
          <a:stretch/>
        </p:blipFill>
        <p:spPr>
          <a:xfrm>
            <a:off x="0" y="1774800"/>
            <a:ext cx="11826000" cy="4608000"/>
          </a:xfrm>
          <a:prstGeom prst="rect">
            <a:avLst/>
          </a:prstGeom>
        </p:spPr>
      </p:pic>
      <p:grpSp>
        <p:nvGrpSpPr>
          <p:cNvPr id="25" name="Group 24" title="&lt;IGNORE&gt;"/>
          <p:cNvGrpSpPr/>
          <p:nvPr userDrawn="1"/>
        </p:nvGrpSpPr>
        <p:grpSpPr bwMode="gray">
          <a:xfrm>
            <a:off x="9028942" y="0"/>
            <a:ext cx="3166763" cy="3168734"/>
            <a:chOff x="9028942" y="0"/>
            <a:chExt cx="3166763" cy="3168734"/>
          </a:xfrm>
        </p:grpSpPr>
        <p:sp>
          <p:nvSpPr>
            <p:cNvPr id="26" name="Rectangle 25"/>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grpSp>
          <p:nvGrpSpPr>
            <p:cNvPr id="27" name="Group 4"/>
            <p:cNvGrpSpPr>
              <a:grpSpLocks noChangeAspect="1"/>
            </p:cNvGrpSpPr>
            <p:nvPr userDrawn="1"/>
          </p:nvGrpSpPr>
          <p:grpSpPr bwMode="gray">
            <a:xfrm>
              <a:off x="9028942" y="0"/>
              <a:ext cx="3166763" cy="3168734"/>
              <a:chOff x="1260" y="0"/>
              <a:chExt cx="3240" cy="3240"/>
            </a:xfrm>
          </p:grpSpPr>
          <p:sp>
            <p:nvSpPr>
              <p:cNvPr id="2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 name="Title 1"/>
          <p:cNvSpPr>
            <a:spLocks noGrp="1"/>
          </p:cNvSpPr>
          <p:nvPr>
            <p:ph type="ctrTitle"/>
          </p:nvPr>
        </p:nvSpPr>
        <p:spPr bwMode="gray">
          <a:xfrm>
            <a:off x="588963" y="1845000"/>
            <a:ext cx="7019035" cy="1324800"/>
          </a:xfrm>
        </p:spPr>
        <p:txBody>
          <a:bodyPr wrap="square" lIns="0" tIns="0" rIns="0" bIns="0" anchor="b" anchorCtr="0">
            <a:noAutofit/>
          </a:bodyPr>
          <a:lstStyle>
            <a:lvl1pPr algn="l">
              <a:defRPr sz="3600" baseline="0">
                <a:solidFill>
                  <a:schemeClr val="accent2"/>
                </a:solidFill>
              </a:defRPr>
            </a:lvl1pPr>
          </a:lstStyle>
          <a:p>
            <a:r>
              <a:rPr lang="en-GB" noProof="0" dirty="0" smtClean="0"/>
              <a:t>Click to edit Master title style</a:t>
            </a:r>
            <a:endParaRPr lang="en-GB" noProof="0" dirty="0"/>
          </a:p>
        </p:txBody>
      </p:sp>
      <p:sp>
        <p:nvSpPr>
          <p:cNvPr id="13" name="Subtitle 2"/>
          <p:cNvSpPr>
            <a:spLocks noGrp="1"/>
          </p:cNvSpPr>
          <p:nvPr>
            <p:ph type="subTitle" idx="1"/>
          </p:nvPr>
        </p:nvSpPr>
        <p:spPr bwMode="gray">
          <a:xfrm>
            <a:off x="588966" y="3481200"/>
            <a:ext cx="7019034"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23"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4"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1176787354"/>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4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grpSp>
        <p:nvGrpSpPr>
          <p:cNvPr id="25" name="Group 24"/>
          <p:cNvGrpSpPr/>
          <p:nvPr userDrawn="1"/>
        </p:nvGrpSpPr>
        <p:grpSpPr bwMode="gray">
          <a:xfrm>
            <a:off x="0" y="1752122"/>
            <a:ext cx="12192000" cy="4636574"/>
            <a:chOff x="0" y="1841926"/>
            <a:chExt cx="12192000" cy="4636574"/>
          </a:xfrm>
        </p:grpSpPr>
        <p:sp>
          <p:nvSpPr>
            <p:cNvPr id="26" name="Rectangle 25"/>
            <p:cNvSpPr/>
            <p:nvPr userDrawn="1"/>
          </p:nvSpPr>
          <p:spPr bwMode="gray">
            <a:xfrm>
              <a:off x="0" y="1841926"/>
              <a:ext cx="12192000" cy="4636573"/>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p>
          </p:txBody>
        </p:sp>
        <p:sp>
          <p:nvSpPr>
            <p:cNvPr id="27" name="Freeform 5"/>
            <p:cNvSpPr>
              <a:spLocks noEditPoints="1"/>
            </p:cNvSpPr>
            <p:nvPr userDrawn="1"/>
          </p:nvSpPr>
          <p:spPr bwMode="gray">
            <a:xfrm>
              <a:off x="698227" y="1841927"/>
              <a:ext cx="11489009" cy="4636573"/>
            </a:xfrm>
            <a:custGeom>
              <a:avLst/>
              <a:gdLst>
                <a:gd name="T0" fmla="*/ 4286 w 4286"/>
                <a:gd name="T1" fmla="*/ 527 h 1728"/>
                <a:gd name="T2" fmla="*/ 3672 w 4286"/>
                <a:gd name="T3" fmla="*/ 0 h 1728"/>
                <a:gd name="T4" fmla="*/ 3538 w 4286"/>
                <a:gd name="T5" fmla="*/ 173 h 1728"/>
                <a:gd name="T6" fmla="*/ 3510 w 4286"/>
                <a:gd name="T7" fmla="*/ 168 h 1728"/>
                <a:gd name="T8" fmla="*/ 3492 w 4286"/>
                <a:gd name="T9" fmla="*/ 0 h 1728"/>
                <a:gd name="T10" fmla="*/ 2579 w 4286"/>
                <a:gd name="T11" fmla="*/ 299 h 1728"/>
                <a:gd name="T12" fmla="*/ 2499 w 4286"/>
                <a:gd name="T13" fmla="*/ 241 h 1728"/>
                <a:gd name="T14" fmla="*/ 1980 w 4286"/>
                <a:gd name="T15" fmla="*/ 215 h 1728"/>
                <a:gd name="T16" fmla="*/ 1942 w 4286"/>
                <a:gd name="T17" fmla="*/ 226 h 1728"/>
                <a:gd name="T18" fmla="*/ 1761 w 4286"/>
                <a:gd name="T19" fmla="*/ 327 h 1728"/>
                <a:gd name="T20" fmla="*/ 1814 w 4286"/>
                <a:gd name="T21" fmla="*/ 363 h 1728"/>
                <a:gd name="T22" fmla="*/ 2403 w 4286"/>
                <a:gd name="T23" fmla="*/ 325 h 1728"/>
                <a:gd name="T24" fmla="*/ 2242 w 4286"/>
                <a:gd name="T25" fmla="*/ 1113 h 1728"/>
                <a:gd name="T26" fmla="*/ 1500 w 4286"/>
                <a:gd name="T27" fmla="*/ 1631 h 1728"/>
                <a:gd name="T28" fmla="*/ 1689 w 4286"/>
                <a:gd name="T29" fmla="*/ 1178 h 1728"/>
                <a:gd name="T30" fmla="*/ 1484 w 4286"/>
                <a:gd name="T31" fmla="*/ 1626 h 1728"/>
                <a:gd name="T32" fmla="*/ 1251 w 4286"/>
                <a:gd name="T33" fmla="*/ 1401 h 1728"/>
                <a:gd name="T34" fmla="*/ 1457 w 4286"/>
                <a:gd name="T35" fmla="*/ 1640 h 1728"/>
                <a:gd name="T36" fmla="*/ 1005 w 4286"/>
                <a:gd name="T37" fmla="*/ 1603 h 1728"/>
                <a:gd name="T38" fmla="*/ 1057 w 4286"/>
                <a:gd name="T39" fmla="*/ 994 h 1728"/>
                <a:gd name="T40" fmla="*/ 534 w 4286"/>
                <a:gd name="T41" fmla="*/ 921 h 1728"/>
                <a:gd name="T42" fmla="*/ 122 w 4286"/>
                <a:gd name="T43" fmla="*/ 745 h 1728"/>
                <a:gd name="T44" fmla="*/ 59 w 4286"/>
                <a:gd name="T45" fmla="*/ 794 h 1728"/>
                <a:gd name="T46" fmla="*/ 480 w 4286"/>
                <a:gd name="T47" fmla="*/ 936 h 1728"/>
                <a:gd name="T48" fmla="*/ 702 w 4286"/>
                <a:gd name="T49" fmla="*/ 1728 h 1728"/>
                <a:gd name="T50" fmla="*/ 907 w 4286"/>
                <a:gd name="T51" fmla="*/ 1728 h 1728"/>
                <a:gd name="T52" fmla="*/ 1083 w 4286"/>
                <a:gd name="T53" fmla="*/ 1691 h 1728"/>
                <a:gd name="T54" fmla="*/ 1360 w 4286"/>
                <a:gd name="T55" fmla="*/ 1728 h 1728"/>
                <a:gd name="T56" fmla="*/ 1512 w 4286"/>
                <a:gd name="T57" fmla="*/ 1728 h 1728"/>
                <a:gd name="T58" fmla="*/ 1511 w 4286"/>
                <a:gd name="T59" fmla="*/ 1646 h 1728"/>
                <a:gd name="T60" fmla="*/ 2041 w 4286"/>
                <a:gd name="T61" fmla="*/ 1728 h 1728"/>
                <a:gd name="T62" fmla="*/ 2520 w 4286"/>
                <a:gd name="T63" fmla="*/ 1618 h 1728"/>
                <a:gd name="T64" fmla="*/ 2610 w 4286"/>
                <a:gd name="T65" fmla="*/ 1728 h 1728"/>
                <a:gd name="T66" fmla="*/ 3201 w 4286"/>
                <a:gd name="T67" fmla="*/ 1496 h 1728"/>
                <a:gd name="T68" fmla="*/ 3132 w 4286"/>
                <a:gd name="T69" fmla="*/ 1018 h 1728"/>
                <a:gd name="T70" fmla="*/ 3821 w 4286"/>
                <a:gd name="T71" fmla="*/ 671 h 1728"/>
                <a:gd name="T72" fmla="*/ 973 w 4286"/>
                <a:gd name="T73" fmla="*/ 1279 h 1728"/>
                <a:gd name="T74" fmla="*/ 3212 w 4286"/>
                <a:gd name="T75" fmla="*/ 283 h 1728"/>
                <a:gd name="T76" fmla="*/ 3062 w 4286"/>
                <a:gd name="T77" fmla="*/ 573 h 1728"/>
                <a:gd name="T78" fmla="*/ 3053 w 4286"/>
                <a:gd name="T79" fmla="*/ 756 h 1728"/>
                <a:gd name="T80" fmla="*/ 2345 w 4286"/>
                <a:gd name="T81" fmla="*/ 1160 h 1728"/>
                <a:gd name="T82" fmla="*/ 3053 w 4286"/>
                <a:gd name="T83" fmla="*/ 756 h 1728"/>
                <a:gd name="T84" fmla="*/ 2914 w 4286"/>
                <a:gd name="T85" fmla="*/ 575 h 1728"/>
                <a:gd name="T86" fmla="*/ 2473 w 4286"/>
                <a:gd name="T87" fmla="*/ 421 h 1728"/>
                <a:gd name="T88" fmla="*/ 2340 w 4286"/>
                <a:gd name="T89" fmla="*/ 1155 h 1728"/>
                <a:gd name="T90" fmla="*/ 3117 w 4286"/>
                <a:gd name="T91" fmla="*/ 1428 h 1728"/>
                <a:gd name="T92" fmla="*/ 2383 w 4286"/>
                <a:gd name="T93" fmla="*/ 1228 h 1728"/>
                <a:gd name="T94" fmla="*/ 3666 w 4286"/>
                <a:gd name="T95" fmla="*/ 861 h 1728"/>
                <a:gd name="T96" fmla="*/ 3150 w 4286"/>
                <a:gd name="T97" fmla="*/ 664 h 1728"/>
                <a:gd name="T98" fmla="*/ 3398 w 4286"/>
                <a:gd name="T99" fmla="*/ 590 h 1728"/>
                <a:gd name="T100" fmla="*/ 3128 w 4286"/>
                <a:gd name="T101" fmla="*/ 605 h 1728"/>
                <a:gd name="T102" fmla="*/ 3738 w 4286"/>
                <a:gd name="T103" fmla="*/ 691 h 1728"/>
                <a:gd name="T104" fmla="*/ 3591 w 4286"/>
                <a:gd name="T105" fmla="*/ 291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6" h="1728">
                  <a:moveTo>
                    <a:pt x="3821" y="671"/>
                  </a:moveTo>
                  <a:cubicBezTo>
                    <a:pt x="3812" y="671"/>
                    <a:pt x="3802" y="671"/>
                    <a:pt x="3792" y="673"/>
                  </a:cubicBezTo>
                  <a:cubicBezTo>
                    <a:pt x="3736" y="340"/>
                    <a:pt x="3736" y="340"/>
                    <a:pt x="3736" y="340"/>
                  </a:cubicBezTo>
                  <a:cubicBezTo>
                    <a:pt x="4286" y="527"/>
                    <a:pt x="4286" y="527"/>
                    <a:pt x="4286" y="527"/>
                  </a:cubicBezTo>
                  <a:cubicBezTo>
                    <a:pt x="4286" y="519"/>
                    <a:pt x="4286" y="519"/>
                    <a:pt x="4286" y="519"/>
                  </a:cubicBezTo>
                  <a:cubicBezTo>
                    <a:pt x="3735" y="333"/>
                    <a:pt x="3735" y="333"/>
                    <a:pt x="3735" y="333"/>
                  </a:cubicBezTo>
                  <a:cubicBezTo>
                    <a:pt x="3679" y="0"/>
                    <a:pt x="3679" y="0"/>
                    <a:pt x="3679" y="0"/>
                  </a:cubicBezTo>
                  <a:cubicBezTo>
                    <a:pt x="3672" y="0"/>
                    <a:pt x="3672" y="0"/>
                    <a:pt x="3672" y="0"/>
                  </a:cubicBezTo>
                  <a:cubicBezTo>
                    <a:pt x="3727" y="330"/>
                    <a:pt x="3727" y="330"/>
                    <a:pt x="3727" y="330"/>
                  </a:cubicBezTo>
                  <a:cubicBezTo>
                    <a:pt x="3593" y="285"/>
                    <a:pt x="3593" y="285"/>
                    <a:pt x="3593" y="285"/>
                  </a:cubicBezTo>
                  <a:cubicBezTo>
                    <a:pt x="3595" y="278"/>
                    <a:pt x="3597" y="270"/>
                    <a:pt x="3597" y="263"/>
                  </a:cubicBezTo>
                  <a:cubicBezTo>
                    <a:pt x="3599" y="223"/>
                    <a:pt x="3574" y="187"/>
                    <a:pt x="3538" y="173"/>
                  </a:cubicBezTo>
                  <a:cubicBezTo>
                    <a:pt x="3596" y="0"/>
                    <a:pt x="3596" y="0"/>
                    <a:pt x="3596" y="0"/>
                  </a:cubicBezTo>
                  <a:cubicBezTo>
                    <a:pt x="3589" y="0"/>
                    <a:pt x="3589" y="0"/>
                    <a:pt x="3589" y="0"/>
                  </a:cubicBezTo>
                  <a:cubicBezTo>
                    <a:pt x="3531" y="171"/>
                    <a:pt x="3531" y="171"/>
                    <a:pt x="3531" y="171"/>
                  </a:cubicBezTo>
                  <a:cubicBezTo>
                    <a:pt x="3524" y="169"/>
                    <a:pt x="3517" y="168"/>
                    <a:pt x="3510" y="168"/>
                  </a:cubicBezTo>
                  <a:cubicBezTo>
                    <a:pt x="3460" y="165"/>
                    <a:pt x="3417" y="204"/>
                    <a:pt x="3414" y="254"/>
                  </a:cubicBezTo>
                  <a:cubicBezTo>
                    <a:pt x="3414" y="257"/>
                    <a:pt x="3414" y="259"/>
                    <a:pt x="3414" y="262"/>
                  </a:cubicBezTo>
                  <a:cubicBezTo>
                    <a:pt x="3220" y="276"/>
                    <a:pt x="3220" y="276"/>
                    <a:pt x="3220" y="276"/>
                  </a:cubicBezTo>
                  <a:cubicBezTo>
                    <a:pt x="3492" y="0"/>
                    <a:pt x="3492" y="0"/>
                    <a:pt x="3492" y="0"/>
                  </a:cubicBezTo>
                  <a:cubicBezTo>
                    <a:pt x="3482" y="0"/>
                    <a:pt x="3482" y="0"/>
                    <a:pt x="3482" y="0"/>
                  </a:cubicBezTo>
                  <a:cubicBezTo>
                    <a:pt x="3209" y="276"/>
                    <a:pt x="3209" y="276"/>
                    <a:pt x="3209" y="276"/>
                  </a:cubicBezTo>
                  <a:cubicBezTo>
                    <a:pt x="2585" y="321"/>
                    <a:pt x="2585" y="321"/>
                    <a:pt x="2585" y="321"/>
                  </a:cubicBezTo>
                  <a:cubicBezTo>
                    <a:pt x="2584" y="314"/>
                    <a:pt x="2582" y="306"/>
                    <a:pt x="2579" y="299"/>
                  </a:cubicBezTo>
                  <a:cubicBezTo>
                    <a:pt x="3278" y="0"/>
                    <a:pt x="3278" y="0"/>
                    <a:pt x="3278" y="0"/>
                  </a:cubicBezTo>
                  <a:cubicBezTo>
                    <a:pt x="3260" y="0"/>
                    <a:pt x="3260" y="0"/>
                    <a:pt x="3260" y="0"/>
                  </a:cubicBezTo>
                  <a:cubicBezTo>
                    <a:pt x="2577" y="293"/>
                    <a:pt x="2577" y="293"/>
                    <a:pt x="2577" y="293"/>
                  </a:cubicBezTo>
                  <a:cubicBezTo>
                    <a:pt x="2563" y="263"/>
                    <a:pt x="2533" y="242"/>
                    <a:pt x="2499" y="241"/>
                  </a:cubicBezTo>
                  <a:cubicBezTo>
                    <a:pt x="2451" y="238"/>
                    <a:pt x="2410" y="273"/>
                    <a:pt x="2403" y="318"/>
                  </a:cubicBezTo>
                  <a:cubicBezTo>
                    <a:pt x="2038" y="279"/>
                    <a:pt x="2038" y="279"/>
                    <a:pt x="2038" y="279"/>
                  </a:cubicBezTo>
                  <a:cubicBezTo>
                    <a:pt x="2038" y="279"/>
                    <a:pt x="2038" y="279"/>
                    <a:pt x="2038" y="279"/>
                  </a:cubicBezTo>
                  <a:cubicBezTo>
                    <a:pt x="2040" y="245"/>
                    <a:pt x="2014" y="217"/>
                    <a:pt x="1980" y="215"/>
                  </a:cubicBezTo>
                  <a:cubicBezTo>
                    <a:pt x="1969" y="215"/>
                    <a:pt x="1958" y="218"/>
                    <a:pt x="1948" y="223"/>
                  </a:cubicBezTo>
                  <a:cubicBezTo>
                    <a:pt x="1809" y="0"/>
                    <a:pt x="1809" y="0"/>
                    <a:pt x="1809" y="0"/>
                  </a:cubicBezTo>
                  <a:cubicBezTo>
                    <a:pt x="1801" y="0"/>
                    <a:pt x="1801" y="0"/>
                    <a:pt x="1801" y="0"/>
                  </a:cubicBezTo>
                  <a:cubicBezTo>
                    <a:pt x="1942" y="226"/>
                    <a:pt x="1942" y="226"/>
                    <a:pt x="1942" y="226"/>
                  </a:cubicBezTo>
                  <a:cubicBezTo>
                    <a:pt x="1927" y="237"/>
                    <a:pt x="1918" y="254"/>
                    <a:pt x="1917" y="273"/>
                  </a:cubicBezTo>
                  <a:cubicBezTo>
                    <a:pt x="1916" y="283"/>
                    <a:pt x="1918" y="292"/>
                    <a:pt x="1922" y="301"/>
                  </a:cubicBezTo>
                  <a:cubicBezTo>
                    <a:pt x="1811" y="357"/>
                    <a:pt x="1811" y="357"/>
                    <a:pt x="1811" y="357"/>
                  </a:cubicBezTo>
                  <a:cubicBezTo>
                    <a:pt x="1801" y="340"/>
                    <a:pt x="1782" y="328"/>
                    <a:pt x="1761" y="327"/>
                  </a:cubicBezTo>
                  <a:cubicBezTo>
                    <a:pt x="1728" y="325"/>
                    <a:pt x="1699" y="351"/>
                    <a:pt x="1697" y="385"/>
                  </a:cubicBezTo>
                  <a:cubicBezTo>
                    <a:pt x="1695" y="418"/>
                    <a:pt x="1722" y="447"/>
                    <a:pt x="1755" y="449"/>
                  </a:cubicBezTo>
                  <a:cubicBezTo>
                    <a:pt x="1789" y="450"/>
                    <a:pt x="1817" y="424"/>
                    <a:pt x="1819" y="391"/>
                  </a:cubicBezTo>
                  <a:cubicBezTo>
                    <a:pt x="1819" y="381"/>
                    <a:pt x="1817" y="372"/>
                    <a:pt x="1814" y="363"/>
                  </a:cubicBezTo>
                  <a:cubicBezTo>
                    <a:pt x="1925" y="307"/>
                    <a:pt x="1925" y="307"/>
                    <a:pt x="1925" y="307"/>
                  </a:cubicBezTo>
                  <a:cubicBezTo>
                    <a:pt x="1935" y="324"/>
                    <a:pt x="1953" y="336"/>
                    <a:pt x="1975" y="337"/>
                  </a:cubicBezTo>
                  <a:cubicBezTo>
                    <a:pt x="2006" y="339"/>
                    <a:pt x="2033" y="316"/>
                    <a:pt x="2038" y="286"/>
                  </a:cubicBezTo>
                  <a:cubicBezTo>
                    <a:pt x="2403" y="325"/>
                    <a:pt x="2403" y="325"/>
                    <a:pt x="2403" y="325"/>
                  </a:cubicBezTo>
                  <a:cubicBezTo>
                    <a:pt x="2403" y="326"/>
                    <a:pt x="2403" y="326"/>
                    <a:pt x="2403" y="327"/>
                  </a:cubicBezTo>
                  <a:cubicBezTo>
                    <a:pt x="2400" y="370"/>
                    <a:pt x="2428" y="407"/>
                    <a:pt x="2466" y="419"/>
                  </a:cubicBezTo>
                  <a:cubicBezTo>
                    <a:pt x="2272" y="1118"/>
                    <a:pt x="2272" y="1118"/>
                    <a:pt x="2272" y="1118"/>
                  </a:cubicBezTo>
                  <a:cubicBezTo>
                    <a:pt x="2263" y="1115"/>
                    <a:pt x="2253" y="1114"/>
                    <a:pt x="2242" y="1113"/>
                  </a:cubicBezTo>
                  <a:cubicBezTo>
                    <a:pt x="2158" y="1109"/>
                    <a:pt x="2086" y="1175"/>
                    <a:pt x="2082" y="1259"/>
                  </a:cubicBezTo>
                  <a:cubicBezTo>
                    <a:pt x="2081" y="1285"/>
                    <a:pt x="2086" y="1311"/>
                    <a:pt x="2098" y="1333"/>
                  </a:cubicBezTo>
                  <a:cubicBezTo>
                    <a:pt x="1508" y="1640"/>
                    <a:pt x="1508" y="1640"/>
                    <a:pt x="1508" y="1640"/>
                  </a:cubicBezTo>
                  <a:cubicBezTo>
                    <a:pt x="1506" y="1637"/>
                    <a:pt x="1503" y="1634"/>
                    <a:pt x="1500" y="1631"/>
                  </a:cubicBezTo>
                  <a:cubicBezTo>
                    <a:pt x="1646" y="1353"/>
                    <a:pt x="1646" y="1353"/>
                    <a:pt x="1646" y="1353"/>
                  </a:cubicBezTo>
                  <a:cubicBezTo>
                    <a:pt x="1656" y="1358"/>
                    <a:pt x="1668" y="1361"/>
                    <a:pt x="1680" y="1361"/>
                  </a:cubicBezTo>
                  <a:cubicBezTo>
                    <a:pt x="1730" y="1364"/>
                    <a:pt x="1773" y="1325"/>
                    <a:pt x="1776" y="1274"/>
                  </a:cubicBezTo>
                  <a:cubicBezTo>
                    <a:pt x="1778" y="1224"/>
                    <a:pt x="1739" y="1181"/>
                    <a:pt x="1689" y="1178"/>
                  </a:cubicBezTo>
                  <a:cubicBezTo>
                    <a:pt x="1638" y="1176"/>
                    <a:pt x="1595" y="1215"/>
                    <a:pt x="1593" y="1265"/>
                  </a:cubicBezTo>
                  <a:cubicBezTo>
                    <a:pt x="1591" y="1301"/>
                    <a:pt x="1610" y="1333"/>
                    <a:pt x="1639" y="1349"/>
                  </a:cubicBezTo>
                  <a:cubicBezTo>
                    <a:pt x="1494" y="1628"/>
                    <a:pt x="1494" y="1628"/>
                    <a:pt x="1494" y="1628"/>
                  </a:cubicBezTo>
                  <a:cubicBezTo>
                    <a:pt x="1491" y="1627"/>
                    <a:pt x="1488" y="1626"/>
                    <a:pt x="1484" y="1626"/>
                  </a:cubicBezTo>
                  <a:cubicBezTo>
                    <a:pt x="1476" y="1626"/>
                    <a:pt x="1467" y="1629"/>
                    <a:pt x="1461" y="1635"/>
                  </a:cubicBezTo>
                  <a:cubicBezTo>
                    <a:pt x="1297" y="1498"/>
                    <a:pt x="1297" y="1498"/>
                    <a:pt x="1297" y="1498"/>
                  </a:cubicBezTo>
                  <a:cubicBezTo>
                    <a:pt x="1304" y="1489"/>
                    <a:pt x="1308" y="1478"/>
                    <a:pt x="1309" y="1465"/>
                  </a:cubicBezTo>
                  <a:cubicBezTo>
                    <a:pt x="1311" y="1431"/>
                    <a:pt x="1284" y="1403"/>
                    <a:pt x="1251" y="1401"/>
                  </a:cubicBezTo>
                  <a:cubicBezTo>
                    <a:pt x="1217" y="1400"/>
                    <a:pt x="1189" y="1425"/>
                    <a:pt x="1187" y="1459"/>
                  </a:cubicBezTo>
                  <a:cubicBezTo>
                    <a:pt x="1185" y="1493"/>
                    <a:pt x="1211" y="1522"/>
                    <a:pt x="1245" y="1523"/>
                  </a:cubicBezTo>
                  <a:cubicBezTo>
                    <a:pt x="1263" y="1524"/>
                    <a:pt x="1281" y="1517"/>
                    <a:pt x="1293" y="1504"/>
                  </a:cubicBezTo>
                  <a:cubicBezTo>
                    <a:pt x="1457" y="1640"/>
                    <a:pt x="1457" y="1640"/>
                    <a:pt x="1457" y="1640"/>
                  </a:cubicBezTo>
                  <a:cubicBezTo>
                    <a:pt x="1454" y="1644"/>
                    <a:pt x="1452" y="1650"/>
                    <a:pt x="1452" y="1655"/>
                  </a:cubicBezTo>
                  <a:cubicBezTo>
                    <a:pt x="1452" y="1656"/>
                    <a:pt x="1452" y="1656"/>
                    <a:pt x="1452" y="1656"/>
                  </a:cubicBezTo>
                  <a:cubicBezTo>
                    <a:pt x="1083" y="1684"/>
                    <a:pt x="1083" y="1684"/>
                    <a:pt x="1083" y="1684"/>
                  </a:cubicBezTo>
                  <a:cubicBezTo>
                    <a:pt x="1078" y="1642"/>
                    <a:pt x="1046" y="1609"/>
                    <a:pt x="1005" y="1603"/>
                  </a:cubicBezTo>
                  <a:cubicBezTo>
                    <a:pt x="1037" y="1299"/>
                    <a:pt x="1037" y="1299"/>
                    <a:pt x="1037" y="1299"/>
                  </a:cubicBezTo>
                  <a:cubicBezTo>
                    <a:pt x="1039" y="1299"/>
                    <a:pt x="1040" y="1299"/>
                    <a:pt x="1042" y="1299"/>
                  </a:cubicBezTo>
                  <a:cubicBezTo>
                    <a:pt x="1127" y="1303"/>
                    <a:pt x="1198" y="1239"/>
                    <a:pt x="1202" y="1155"/>
                  </a:cubicBezTo>
                  <a:cubicBezTo>
                    <a:pt x="1206" y="1071"/>
                    <a:pt x="1141" y="999"/>
                    <a:pt x="1057" y="994"/>
                  </a:cubicBezTo>
                  <a:cubicBezTo>
                    <a:pt x="973" y="990"/>
                    <a:pt x="901" y="1056"/>
                    <a:pt x="897" y="1140"/>
                  </a:cubicBezTo>
                  <a:cubicBezTo>
                    <a:pt x="895" y="1196"/>
                    <a:pt x="923" y="1247"/>
                    <a:pt x="967" y="1276"/>
                  </a:cubicBezTo>
                  <a:cubicBezTo>
                    <a:pt x="856" y="1459"/>
                    <a:pt x="856" y="1459"/>
                    <a:pt x="856" y="1459"/>
                  </a:cubicBezTo>
                  <a:cubicBezTo>
                    <a:pt x="534" y="921"/>
                    <a:pt x="534" y="921"/>
                    <a:pt x="534" y="921"/>
                  </a:cubicBezTo>
                  <a:cubicBezTo>
                    <a:pt x="558" y="906"/>
                    <a:pt x="574" y="879"/>
                    <a:pt x="575" y="849"/>
                  </a:cubicBezTo>
                  <a:cubicBezTo>
                    <a:pt x="577" y="799"/>
                    <a:pt x="539" y="756"/>
                    <a:pt x="489" y="754"/>
                  </a:cubicBezTo>
                  <a:cubicBezTo>
                    <a:pt x="446" y="752"/>
                    <a:pt x="408" y="779"/>
                    <a:pt x="396" y="818"/>
                  </a:cubicBezTo>
                  <a:cubicBezTo>
                    <a:pt x="122" y="745"/>
                    <a:pt x="122" y="745"/>
                    <a:pt x="122" y="745"/>
                  </a:cubicBezTo>
                  <a:cubicBezTo>
                    <a:pt x="122" y="742"/>
                    <a:pt x="123" y="739"/>
                    <a:pt x="123" y="736"/>
                  </a:cubicBezTo>
                  <a:cubicBezTo>
                    <a:pt x="125" y="702"/>
                    <a:pt x="98" y="674"/>
                    <a:pt x="65" y="672"/>
                  </a:cubicBezTo>
                  <a:cubicBezTo>
                    <a:pt x="31" y="670"/>
                    <a:pt x="3" y="696"/>
                    <a:pt x="1" y="730"/>
                  </a:cubicBezTo>
                  <a:cubicBezTo>
                    <a:pt x="0" y="763"/>
                    <a:pt x="25" y="792"/>
                    <a:pt x="59" y="794"/>
                  </a:cubicBezTo>
                  <a:cubicBezTo>
                    <a:pt x="87" y="795"/>
                    <a:pt x="111" y="777"/>
                    <a:pt x="120" y="752"/>
                  </a:cubicBezTo>
                  <a:cubicBezTo>
                    <a:pt x="394" y="824"/>
                    <a:pt x="394" y="824"/>
                    <a:pt x="394" y="824"/>
                  </a:cubicBezTo>
                  <a:cubicBezTo>
                    <a:pt x="393" y="829"/>
                    <a:pt x="393" y="835"/>
                    <a:pt x="392" y="840"/>
                  </a:cubicBezTo>
                  <a:cubicBezTo>
                    <a:pt x="390" y="891"/>
                    <a:pt x="429" y="934"/>
                    <a:pt x="480" y="936"/>
                  </a:cubicBezTo>
                  <a:cubicBezTo>
                    <a:pt x="497" y="937"/>
                    <a:pt x="514" y="933"/>
                    <a:pt x="528" y="925"/>
                  </a:cubicBezTo>
                  <a:cubicBezTo>
                    <a:pt x="852" y="1466"/>
                    <a:pt x="852" y="1466"/>
                    <a:pt x="852" y="1466"/>
                  </a:cubicBezTo>
                  <a:cubicBezTo>
                    <a:pt x="693" y="1728"/>
                    <a:pt x="693" y="1728"/>
                    <a:pt x="693" y="1728"/>
                  </a:cubicBezTo>
                  <a:cubicBezTo>
                    <a:pt x="702" y="1728"/>
                    <a:pt x="702" y="1728"/>
                    <a:pt x="702" y="1728"/>
                  </a:cubicBezTo>
                  <a:cubicBezTo>
                    <a:pt x="856" y="1473"/>
                    <a:pt x="856" y="1473"/>
                    <a:pt x="856" y="1473"/>
                  </a:cubicBezTo>
                  <a:cubicBezTo>
                    <a:pt x="942" y="1617"/>
                    <a:pt x="942" y="1617"/>
                    <a:pt x="942" y="1617"/>
                  </a:cubicBezTo>
                  <a:cubicBezTo>
                    <a:pt x="918" y="1633"/>
                    <a:pt x="902" y="1659"/>
                    <a:pt x="901" y="1690"/>
                  </a:cubicBezTo>
                  <a:cubicBezTo>
                    <a:pt x="900" y="1703"/>
                    <a:pt x="902" y="1716"/>
                    <a:pt x="907" y="1728"/>
                  </a:cubicBezTo>
                  <a:cubicBezTo>
                    <a:pt x="907" y="1728"/>
                    <a:pt x="907" y="1728"/>
                    <a:pt x="907" y="1728"/>
                  </a:cubicBezTo>
                  <a:cubicBezTo>
                    <a:pt x="1077" y="1728"/>
                    <a:pt x="1077" y="1728"/>
                    <a:pt x="1077" y="1728"/>
                  </a:cubicBezTo>
                  <a:cubicBezTo>
                    <a:pt x="1081" y="1719"/>
                    <a:pt x="1083" y="1709"/>
                    <a:pt x="1083" y="1699"/>
                  </a:cubicBezTo>
                  <a:cubicBezTo>
                    <a:pt x="1084" y="1696"/>
                    <a:pt x="1084" y="1693"/>
                    <a:pt x="1083" y="1691"/>
                  </a:cubicBezTo>
                  <a:cubicBezTo>
                    <a:pt x="1452" y="1663"/>
                    <a:pt x="1452" y="1663"/>
                    <a:pt x="1452" y="1663"/>
                  </a:cubicBezTo>
                  <a:cubicBezTo>
                    <a:pt x="1453" y="1665"/>
                    <a:pt x="1453" y="1667"/>
                    <a:pt x="1454" y="1669"/>
                  </a:cubicBezTo>
                  <a:cubicBezTo>
                    <a:pt x="1345" y="1728"/>
                    <a:pt x="1345" y="1728"/>
                    <a:pt x="1345" y="1728"/>
                  </a:cubicBezTo>
                  <a:cubicBezTo>
                    <a:pt x="1360" y="1728"/>
                    <a:pt x="1360" y="1728"/>
                    <a:pt x="1360" y="1728"/>
                  </a:cubicBezTo>
                  <a:cubicBezTo>
                    <a:pt x="1458" y="1675"/>
                    <a:pt x="1458" y="1675"/>
                    <a:pt x="1458" y="1675"/>
                  </a:cubicBezTo>
                  <a:cubicBezTo>
                    <a:pt x="1463" y="1682"/>
                    <a:pt x="1472" y="1686"/>
                    <a:pt x="1481" y="1687"/>
                  </a:cubicBezTo>
                  <a:cubicBezTo>
                    <a:pt x="1485" y="1687"/>
                    <a:pt x="1489" y="1687"/>
                    <a:pt x="1492" y="1686"/>
                  </a:cubicBezTo>
                  <a:cubicBezTo>
                    <a:pt x="1512" y="1728"/>
                    <a:pt x="1512" y="1728"/>
                    <a:pt x="1512" y="1728"/>
                  </a:cubicBezTo>
                  <a:cubicBezTo>
                    <a:pt x="1520" y="1728"/>
                    <a:pt x="1520" y="1728"/>
                    <a:pt x="1520" y="1728"/>
                  </a:cubicBezTo>
                  <a:cubicBezTo>
                    <a:pt x="1499" y="1683"/>
                    <a:pt x="1499" y="1683"/>
                    <a:pt x="1499" y="1683"/>
                  </a:cubicBezTo>
                  <a:cubicBezTo>
                    <a:pt x="1507" y="1678"/>
                    <a:pt x="1512" y="1669"/>
                    <a:pt x="1513" y="1658"/>
                  </a:cubicBezTo>
                  <a:cubicBezTo>
                    <a:pt x="1513" y="1654"/>
                    <a:pt x="1512" y="1650"/>
                    <a:pt x="1511" y="1646"/>
                  </a:cubicBezTo>
                  <a:cubicBezTo>
                    <a:pt x="2101" y="1340"/>
                    <a:pt x="2101" y="1340"/>
                    <a:pt x="2101" y="1340"/>
                  </a:cubicBezTo>
                  <a:cubicBezTo>
                    <a:pt x="2117" y="1368"/>
                    <a:pt x="2142" y="1391"/>
                    <a:pt x="2172" y="1404"/>
                  </a:cubicBezTo>
                  <a:cubicBezTo>
                    <a:pt x="2033" y="1728"/>
                    <a:pt x="2033" y="1728"/>
                    <a:pt x="2033" y="1728"/>
                  </a:cubicBezTo>
                  <a:cubicBezTo>
                    <a:pt x="2041" y="1728"/>
                    <a:pt x="2041" y="1728"/>
                    <a:pt x="2041" y="1728"/>
                  </a:cubicBezTo>
                  <a:cubicBezTo>
                    <a:pt x="2178" y="1407"/>
                    <a:pt x="2178" y="1407"/>
                    <a:pt x="2178" y="1407"/>
                  </a:cubicBezTo>
                  <a:cubicBezTo>
                    <a:pt x="2193" y="1413"/>
                    <a:pt x="2210" y="1417"/>
                    <a:pt x="2227" y="1418"/>
                  </a:cubicBezTo>
                  <a:cubicBezTo>
                    <a:pt x="2265" y="1420"/>
                    <a:pt x="2301" y="1407"/>
                    <a:pt x="2329" y="1386"/>
                  </a:cubicBezTo>
                  <a:cubicBezTo>
                    <a:pt x="2520" y="1618"/>
                    <a:pt x="2520" y="1618"/>
                    <a:pt x="2520" y="1618"/>
                  </a:cubicBezTo>
                  <a:cubicBezTo>
                    <a:pt x="2172" y="1728"/>
                    <a:pt x="2172" y="1728"/>
                    <a:pt x="2172" y="1728"/>
                  </a:cubicBezTo>
                  <a:cubicBezTo>
                    <a:pt x="2195" y="1728"/>
                    <a:pt x="2195" y="1728"/>
                    <a:pt x="2195" y="1728"/>
                  </a:cubicBezTo>
                  <a:cubicBezTo>
                    <a:pt x="2524" y="1624"/>
                    <a:pt x="2524" y="1624"/>
                    <a:pt x="2524" y="1624"/>
                  </a:cubicBezTo>
                  <a:cubicBezTo>
                    <a:pt x="2610" y="1728"/>
                    <a:pt x="2610" y="1728"/>
                    <a:pt x="2610" y="1728"/>
                  </a:cubicBezTo>
                  <a:cubicBezTo>
                    <a:pt x="2619" y="1728"/>
                    <a:pt x="2619" y="1728"/>
                    <a:pt x="2619" y="1728"/>
                  </a:cubicBezTo>
                  <a:cubicBezTo>
                    <a:pt x="2532" y="1622"/>
                    <a:pt x="2532" y="1622"/>
                    <a:pt x="2532" y="1622"/>
                  </a:cubicBezTo>
                  <a:cubicBezTo>
                    <a:pt x="3119" y="1435"/>
                    <a:pt x="3119" y="1435"/>
                    <a:pt x="3119" y="1435"/>
                  </a:cubicBezTo>
                  <a:cubicBezTo>
                    <a:pt x="3131" y="1469"/>
                    <a:pt x="3163" y="1494"/>
                    <a:pt x="3201" y="1496"/>
                  </a:cubicBezTo>
                  <a:cubicBezTo>
                    <a:pt x="3252" y="1499"/>
                    <a:pt x="3295" y="1460"/>
                    <a:pt x="3297" y="1409"/>
                  </a:cubicBezTo>
                  <a:cubicBezTo>
                    <a:pt x="3300" y="1359"/>
                    <a:pt x="3261" y="1316"/>
                    <a:pt x="3210" y="1313"/>
                  </a:cubicBezTo>
                  <a:cubicBezTo>
                    <a:pt x="3203" y="1313"/>
                    <a:pt x="3197" y="1313"/>
                    <a:pt x="3191" y="1314"/>
                  </a:cubicBezTo>
                  <a:cubicBezTo>
                    <a:pt x="3132" y="1018"/>
                    <a:pt x="3132" y="1018"/>
                    <a:pt x="3132" y="1018"/>
                  </a:cubicBezTo>
                  <a:cubicBezTo>
                    <a:pt x="3668" y="868"/>
                    <a:pt x="3668" y="868"/>
                    <a:pt x="3668" y="868"/>
                  </a:cubicBezTo>
                  <a:cubicBezTo>
                    <a:pt x="3686" y="928"/>
                    <a:pt x="3741" y="973"/>
                    <a:pt x="3807" y="976"/>
                  </a:cubicBezTo>
                  <a:cubicBezTo>
                    <a:pt x="3891" y="980"/>
                    <a:pt x="3962" y="914"/>
                    <a:pt x="3966" y="831"/>
                  </a:cubicBezTo>
                  <a:cubicBezTo>
                    <a:pt x="3970" y="747"/>
                    <a:pt x="3905" y="675"/>
                    <a:pt x="3821" y="671"/>
                  </a:cubicBezTo>
                  <a:close/>
                  <a:moveTo>
                    <a:pt x="997" y="1602"/>
                  </a:moveTo>
                  <a:cubicBezTo>
                    <a:pt x="979" y="1601"/>
                    <a:pt x="963" y="1606"/>
                    <a:pt x="948" y="1613"/>
                  </a:cubicBezTo>
                  <a:cubicBezTo>
                    <a:pt x="860" y="1466"/>
                    <a:pt x="860" y="1466"/>
                    <a:pt x="860" y="1466"/>
                  </a:cubicBezTo>
                  <a:cubicBezTo>
                    <a:pt x="973" y="1279"/>
                    <a:pt x="973" y="1279"/>
                    <a:pt x="973" y="1279"/>
                  </a:cubicBezTo>
                  <a:cubicBezTo>
                    <a:pt x="990" y="1289"/>
                    <a:pt x="1010" y="1296"/>
                    <a:pt x="1030" y="1298"/>
                  </a:cubicBezTo>
                  <a:cubicBezTo>
                    <a:pt x="998" y="1602"/>
                    <a:pt x="998" y="1602"/>
                    <a:pt x="998" y="1602"/>
                  </a:cubicBezTo>
                  <a:cubicBezTo>
                    <a:pt x="998" y="1602"/>
                    <a:pt x="997" y="1602"/>
                    <a:pt x="997" y="1602"/>
                  </a:cubicBezTo>
                  <a:close/>
                  <a:moveTo>
                    <a:pt x="3212" y="283"/>
                  </a:moveTo>
                  <a:cubicBezTo>
                    <a:pt x="3415" y="269"/>
                    <a:pt x="3415" y="269"/>
                    <a:pt x="3415" y="269"/>
                  </a:cubicBezTo>
                  <a:cubicBezTo>
                    <a:pt x="3417" y="287"/>
                    <a:pt x="3424" y="304"/>
                    <a:pt x="3435" y="317"/>
                  </a:cubicBezTo>
                  <a:cubicBezTo>
                    <a:pt x="3123" y="600"/>
                    <a:pt x="3123" y="600"/>
                    <a:pt x="3123" y="600"/>
                  </a:cubicBezTo>
                  <a:cubicBezTo>
                    <a:pt x="3108" y="585"/>
                    <a:pt x="3086" y="575"/>
                    <a:pt x="3062" y="573"/>
                  </a:cubicBezTo>
                  <a:cubicBezTo>
                    <a:pt x="3029" y="572"/>
                    <a:pt x="2999" y="589"/>
                    <a:pt x="2982" y="615"/>
                  </a:cubicBezTo>
                  <a:cubicBezTo>
                    <a:pt x="2920" y="579"/>
                    <a:pt x="2920" y="579"/>
                    <a:pt x="2920" y="579"/>
                  </a:cubicBezTo>
                  <a:lnTo>
                    <a:pt x="3212" y="283"/>
                  </a:lnTo>
                  <a:close/>
                  <a:moveTo>
                    <a:pt x="3053" y="756"/>
                  </a:moveTo>
                  <a:cubicBezTo>
                    <a:pt x="3060" y="756"/>
                    <a:pt x="3066" y="756"/>
                    <a:pt x="3072" y="755"/>
                  </a:cubicBezTo>
                  <a:cubicBezTo>
                    <a:pt x="3124" y="1013"/>
                    <a:pt x="3124" y="1013"/>
                    <a:pt x="3124" y="1013"/>
                  </a:cubicBezTo>
                  <a:cubicBezTo>
                    <a:pt x="2381" y="1221"/>
                    <a:pt x="2381" y="1221"/>
                    <a:pt x="2381" y="1221"/>
                  </a:cubicBezTo>
                  <a:cubicBezTo>
                    <a:pt x="2374" y="1198"/>
                    <a:pt x="2361" y="1177"/>
                    <a:pt x="2345" y="1160"/>
                  </a:cubicBezTo>
                  <a:cubicBezTo>
                    <a:pt x="2915" y="584"/>
                    <a:pt x="2915" y="584"/>
                    <a:pt x="2915" y="584"/>
                  </a:cubicBezTo>
                  <a:cubicBezTo>
                    <a:pt x="2978" y="621"/>
                    <a:pt x="2978" y="621"/>
                    <a:pt x="2978" y="621"/>
                  </a:cubicBezTo>
                  <a:cubicBezTo>
                    <a:pt x="2972" y="633"/>
                    <a:pt x="2968" y="646"/>
                    <a:pt x="2967" y="660"/>
                  </a:cubicBezTo>
                  <a:cubicBezTo>
                    <a:pt x="2965" y="711"/>
                    <a:pt x="3004" y="754"/>
                    <a:pt x="3053" y="756"/>
                  </a:cubicBezTo>
                  <a:close/>
                  <a:moveTo>
                    <a:pt x="2585" y="336"/>
                  </a:moveTo>
                  <a:cubicBezTo>
                    <a:pt x="2585" y="333"/>
                    <a:pt x="2585" y="331"/>
                    <a:pt x="2585" y="328"/>
                  </a:cubicBezTo>
                  <a:cubicBezTo>
                    <a:pt x="3202" y="284"/>
                    <a:pt x="3202" y="284"/>
                    <a:pt x="3202" y="284"/>
                  </a:cubicBezTo>
                  <a:cubicBezTo>
                    <a:pt x="2914" y="575"/>
                    <a:pt x="2914" y="575"/>
                    <a:pt x="2914" y="575"/>
                  </a:cubicBezTo>
                  <a:cubicBezTo>
                    <a:pt x="2575" y="375"/>
                    <a:pt x="2575" y="375"/>
                    <a:pt x="2575" y="375"/>
                  </a:cubicBezTo>
                  <a:cubicBezTo>
                    <a:pt x="2581" y="363"/>
                    <a:pt x="2585" y="350"/>
                    <a:pt x="2585" y="336"/>
                  </a:cubicBezTo>
                  <a:close/>
                  <a:moveTo>
                    <a:pt x="2279" y="1120"/>
                  </a:moveTo>
                  <a:cubicBezTo>
                    <a:pt x="2473" y="421"/>
                    <a:pt x="2473" y="421"/>
                    <a:pt x="2473" y="421"/>
                  </a:cubicBezTo>
                  <a:cubicBezTo>
                    <a:pt x="2479" y="422"/>
                    <a:pt x="2484" y="423"/>
                    <a:pt x="2490" y="423"/>
                  </a:cubicBezTo>
                  <a:cubicBezTo>
                    <a:pt x="2524" y="425"/>
                    <a:pt x="2554" y="408"/>
                    <a:pt x="2571" y="381"/>
                  </a:cubicBezTo>
                  <a:cubicBezTo>
                    <a:pt x="2909" y="580"/>
                    <a:pt x="2909" y="580"/>
                    <a:pt x="2909" y="580"/>
                  </a:cubicBezTo>
                  <a:cubicBezTo>
                    <a:pt x="2340" y="1155"/>
                    <a:pt x="2340" y="1155"/>
                    <a:pt x="2340" y="1155"/>
                  </a:cubicBezTo>
                  <a:cubicBezTo>
                    <a:pt x="2323" y="1139"/>
                    <a:pt x="2302" y="1127"/>
                    <a:pt x="2279" y="1120"/>
                  </a:cubicBezTo>
                  <a:close/>
                  <a:moveTo>
                    <a:pt x="3184" y="1316"/>
                  </a:moveTo>
                  <a:cubicBezTo>
                    <a:pt x="3146" y="1325"/>
                    <a:pt x="3116" y="1359"/>
                    <a:pt x="3114" y="1400"/>
                  </a:cubicBezTo>
                  <a:cubicBezTo>
                    <a:pt x="3114" y="1410"/>
                    <a:pt x="3115" y="1419"/>
                    <a:pt x="3117" y="1428"/>
                  </a:cubicBezTo>
                  <a:cubicBezTo>
                    <a:pt x="2527" y="1616"/>
                    <a:pt x="2527" y="1616"/>
                    <a:pt x="2527" y="1616"/>
                  </a:cubicBezTo>
                  <a:cubicBezTo>
                    <a:pt x="2334" y="1381"/>
                    <a:pt x="2334" y="1381"/>
                    <a:pt x="2334" y="1381"/>
                  </a:cubicBezTo>
                  <a:cubicBezTo>
                    <a:pt x="2365" y="1355"/>
                    <a:pt x="2385" y="1317"/>
                    <a:pt x="2388" y="1273"/>
                  </a:cubicBezTo>
                  <a:cubicBezTo>
                    <a:pt x="2388" y="1258"/>
                    <a:pt x="2387" y="1243"/>
                    <a:pt x="2383" y="1228"/>
                  </a:cubicBezTo>
                  <a:cubicBezTo>
                    <a:pt x="3125" y="1020"/>
                    <a:pt x="3125" y="1020"/>
                    <a:pt x="3125" y="1020"/>
                  </a:cubicBezTo>
                  <a:lnTo>
                    <a:pt x="3184" y="1316"/>
                  </a:lnTo>
                  <a:close/>
                  <a:moveTo>
                    <a:pt x="3661" y="816"/>
                  </a:moveTo>
                  <a:cubicBezTo>
                    <a:pt x="3661" y="831"/>
                    <a:pt x="3662" y="847"/>
                    <a:pt x="3666" y="861"/>
                  </a:cubicBezTo>
                  <a:cubicBezTo>
                    <a:pt x="3131" y="1011"/>
                    <a:pt x="3131" y="1011"/>
                    <a:pt x="3131" y="1011"/>
                  </a:cubicBezTo>
                  <a:cubicBezTo>
                    <a:pt x="3079" y="754"/>
                    <a:pt x="3079" y="754"/>
                    <a:pt x="3079" y="754"/>
                  </a:cubicBezTo>
                  <a:cubicBezTo>
                    <a:pt x="3118" y="745"/>
                    <a:pt x="3148" y="711"/>
                    <a:pt x="3150" y="669"/>
                  </a:cubicBezTo>
                  <a:cubicBezTo>
                    <a:pt x="3150" y="667"/>
                    <a:pt x="3150" y="666"/>
                    <a:pt x="3150" y="664"/>
                  </a:cubicBezTo>
                  <a:cubicBezTo>
                    <a:pt x="3334" y="657"/>
                    <a:pt x="3334" y="657"/>
                    <a:pt x="3334" y="657"/>
                  </a:cubicBezTo>
                  <a:cubicBezTo>
                    <a:pt x="3337" y="686"/>
                    <a:pt x="3361" y="710"/>
                    <a:pt x="3392" y="712"/>
                  </a:cubicBezTo>
                  <a:cubicBezTo>
                    <a:pt x="3425" y="713"/>
                    <a:pt x="3454" y="687"/>
                    <a:pt x="3456" y="654"/>
                  </a:cubicBezTo>
                  <a:cubicBezTo>
                    <a:pt x="3458" y="620"/>
                    <a:pt x="3431" y="591"/>
                    <a:pt x="3398" y="590"/>
                  </a:cubicBezTo>
                  <a:cubicBezTo>
                    <a:pt x="3364" y="588"/>
                    <a:pt x="3336" y="614"/>
                    <a:pt x="3334" y="648"/>
                  </a:cubicBezTo>
                  <a:cubicBezTo>
                    <a:pt x="3334" y="648"/>
                    <a:pt x="3334" y="649"/>
                    <a:pt x="3334" y="650"/>
                  </a:cubicBezTo>
                  <a:cubicBezTo>
                    <a:pt x="3150" y="657"/>
                    <a:pt x="3150" y="657"/>
                    <a:pt x="3150" y="657"/>
                  </a:cubicBezTo>
                  <a:cubicBezTo>
                    <a:pt x="3148" y="638"/>
                    <a:pt x="3140" y="620"/>
                    <a:pt x="3128" y="605"/>
                  </a:cubicBezTo>
                  <a:cubicBezTo>
                    <a:pt x="3440" y="322"/>
                    <a:pt x="3440" y="322"/>
                    <a:pt x="3440" y="322"/>
                  </a:cubicBezTo>
                  <a:cubicBezTo>
                    <a:pt x="3455" y="339"/>
                    <a:pt x="3477" y="349"/>
                    <a:pt x="3501" y="350"/>
                  </a:cubicBezTo>
                  <a:cubicBezTo>
                    <a:pt x="3517" y="351"/>
                    <a:pt x="3533" y="348"/>
                    <a:pt x="3546" y="341"/>
                  </a:cubicBezTo>
                  <a:cubicBezTo>
                    <a:pt x="3738" y="691"/>
                    <a:pt x="3738" y="691"/>
                    <a:pt x="3738" y="691"/>
                  </a:cubicBezTo>
                  <a:cubicBezTo>
                    <a:pt x="3694" y="716"/>
                    <a:pt x="3664" y="762"/>
                    <a:pt x="3661" y="816"/>
                  </a:cubicBezTo>
                  <a:close/>
                  <a:moveTo>
                    <a:pt x="3744" y="688"/>
                  </a:moveTo>
                  <a:cubicBezTo>
                    <a:pt x="3552" y="338"/>
                    <a:pt x="3552" y="338"/>
                    <a:pt x="3552" y="338"/>
                  </a:cubicBezTo>
                  <a:cubicBezTo>
                    <a:pt x="3570" y="327"/>
                    <a:pt x="3584" y="311"/>
                    <a:pt x="3591" y="291"/>
                  </a:cubicBezTo>
                  <a:cubicBezTo>
                    <a:pt x="3729" y="338"/>
                    <a:pt x="3729" y="338"/>
                    <a:pt x="3729" y="338"/>
                  </a:cubicBezTo>
                  <a:cubicBezTo>
                    <a:pt x="3785" y="674"/>
                    <a:pt x="3785" y="674"/>
                    <a:pt x="3785" y="674"/>
                  </a:cubicBezTo>
                  <a:cubicBezTo>
                    <a:pt x="3771" y="677"/>
                    <a:pt x="3757" y="681"/>
                    <a:pt x="3744" y="688"/>
                  </a:cubicBezTo>
                  <a:close/>
                </a:path>
              </a:pathLst>
            </a:custGeom>
            <a:gradFill>
              <a:gsLst>
                <a:gs pos="0">
                  <a:srgbClr val="FFFFB4">
                    <a:alpha val="0"/>
                  </a:srgbClr>
                </a:gs>
                <a:gs pos="50000">
                  <a:srgbClr val="FFFFB4">
                    <a:alpha val="20000"/>
                  </a:srgbClr>
                </a:gs>
                <a:gs pos="100000">
                  <a:srgbClr val="FFFFB4">
                    <a:alpha val="35000"/>
                  </a:srgbClr>
                </a:gs>
              </a:gsLst>
              <a:lin ang="0" scaled="0"/>
            </a:gradFill>
            <a:ln>
              <a:noFill/>
            </a:ln>
          </p:spPr>
          <p:txBody>
            <a:bodyPr vert="horz" wrap="square" lIns="121899" tIns="60949" rIns="121899" bIns="60949" numCol="1" anchor="t" anchorCtr="0" compatLnSpc="1">
              <a:prstTxWarp prst="textNoShape">
                <a:avLst/>
              </a:prstTxWarp>
            </a:bodyPr>
            <a:lstStyle/>
            <a:p>
              <a:endParaRPr lang="en-GB" noProof="0" dirty="0"/>
            </a:p>
          </p:txBody>
        </p:sp>
      </p:grpSp>
      <p:sp>
        <p:nvSpPr>
          <p:cNvPr id="2" name="Title 1"/>
          <p:cNvSpPr>
            <a:spLocks noGrp="1"/>
          </p:cNvSpPr>
          <p:nvPr>
            <p:ph type="ctrTitle"/>
          </p:nvPr>
        </p:nvSpPr>
        <p:spPr bwMode="gray">
          <a:xfrm>
            <a:off x="588961" y="1845000"/>
            <a:ext cx="10979152" cy="1324800"/>
          </a:xfrm>
        </p:spPr>
        <p:txBody>
          <a:bodyPr wrap="square" lIns="0" tIns="0" rIns="0" bIns="0" anchor="b" anchorCtr="0">
            <a:noAutofit/>
          </a:bodyPr>
          <a:lstStyle>
            <a:lvl1pPr algn="l">
              <a:defRPr sz="3600" baseline="0">
                <a:solidFill>
                  <a:schemeClr val="bg1"/>
                </a:solidFill>
              </a:defRPr>
            </a:lvl1pPr>
          </a:lstStyle>
          <a:p>
            <a:r>
              <a:rPr lang="en-GB" noProof="0" dirty="0" smtClean="0"/>
              <a:t>Click to edit Master title style</a:t>
            </a:r>
            <a:endParaRPr lang="en-GB" noProof="0" dirty="0"/>
          </a:p>
        </p:txBody>
      </p:sp>
      <p:sp>
        <p:nvSpPr>
          <p:cNvPr id="13" name="Subtitle 2"/>
          <p:cNvSpPr>
            <a:spLocks noGrp="1"/>
          </p:cNvSpPr>
          <p:nvPr>
            <p:ph type="subTitle" idx="1"/>
          </p:nvPr>
        </p:nvSpPr>
        <p:spPr bwMode="gray">
          <a:xfrm>
            <a:off x="588964" y="3481200"/>
            <a:ext cx="10979150" cy="1014096"/>
          </a:xfrm>
          <a:prstGeom prst="rect">
            <a:avLst/>
          </a:prstGeom>
        </p:spPr>
        <p:txBody>
          <a:bodyPr lIns="0" tIns="0" rIns="0" bIns="0" anchor="t" anchorCtr="0">
            <a:noAutofit/>
          </a:bodyPr>
          <a:lstStyle>
            <a:lvl1pPr marL="0" indent="0" algn="l">
              <a:buNone/>
              <a:defRPr sz="2400" b="1">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0"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3819737983"/>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6350001" y="1268413"/>
            <a:ext cx="5218112" cy="5113337"/>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1" name="Content Placeholder 20"/>
          <p:cNvSpPr>
            <a:spLocks noGrp="1"/>
          </p:cNvSpPr>
          <p:nvPr>
            <p:ph sz="quarter" idx="17"/>
          </p:nvPr>
        </p:nvSpPr>
        <p:spPr>
          <a:xfrm>
            <a:off x="599019" y="1268413"/>
            <a:ext cx="5274734" cy="510503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902" y="1268413"/>
            <a:ext cx="3440973"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1" name="Picture Placeholder 20"/>
          <p:cNvSpPr>
            <a:spLocks noGrp="1"/>
          </p:cNvSpPr>
          <p:nvPr>
            <p:ph type="pic" sz="quarter" idx="15"/>
          </p:nvPr>
        </p:nvSpPr>
        <p:spPr>
          <a:xfrm>
            <a:off x="4307092" y="1268413"/>
            <a:ext cx="3503045"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2" name="Picture Placeholder 20"/>
          <p:cNvSpPr>
            <a:spLocks noGrp="1"/>
          </p:cNvSpPr>
          <p:nvPr>
            <p:ph type="pic" sz="quarter" idx="16"/>
          </p:nvPr>
        </p:nvSpPr>
        <p:spPr>
          <a:xfrm>
            <a:off x="8079356" y="1268413"/>
            <a:ext cx="3488757"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4"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5" name="Content Placeholder 20"/>
          <p:cNvSpPr>
            <a:spLocks noGrp="1"/>
          </p:cNvSpPr>
          <p:nvPr>
            <p:ph sz="quarter" idx="17" hasCustomPrompt="1"/>
          </p:nvPr>
        </p:nvSpPr>
        <p:spPr>
          <a:xfrm>
            <a:off x="596900" y="4614043"/>
            <a:ext cx="3442838"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6" name="Content Placeholder 20"/>
          <p:cNvSpPr>
            <a:spLocks noGrp="1"/>
          </p:cNvSpPr>
          <p:nvPr>
            <p:ph sz="quarter" idx="22" hasCustomPrompt="1"/>
          </p:nvPr>
        </p:nvSpPr>
        <p:spPr>
          <a:xfrm>
            <a:off x="4310891" y="4614042"/>
            <a:ext cx="3495629"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20"/>
          <p:cNvSpPr>
            <a:spLocks noGrp="1"/>
          </p:cNvSpPr>
          <p:nvPr>
            <p:ph sz="quarter" idx="23" hasCustomPrompt="1"/>
          </p:nvPr>
        </p:nvSpPr>
        <p:spPr>
          <a:xfrm>
            <a:off x="8088574" y="4614042"/>
            <a:ext cx="3479539"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8"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902" y="1268413"/>
            <a:ext cx="10971212" cy="3517911"/>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1" name="Content Placeholder 20"/>
          <p:cNvSpPr>
            <a:spLocks noGrp="1"/>
          </p:cNvSpPr>
          <p:nvPr>
            <p:ph sz="quarter" idx="17" hasCustomPrompt="1"/>
          </p:nvPr>
        </p:nvSpPr>
        <p:spPr>
          <a:xfrm>
            <a:off x="596901" y="5016527"/>
            <a:ext cx="10971212" cy="1365223"/>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text styles</a:t>
            </a:r>
          </a:p>
          <a:p>
            <a:pPr lvl="1"/>
            <a:r>
              <a:rPr lang="en-GB" dirty="0" smtClean="0"/>
              <a:t>Second level</a:t>
            </a:r>
          </a:p>
          <a:p>
            <a:pPr lvl="2"/>
            <a:r>
              <a:rPr lang="en-GB" dirty="0" smtClean="0"/>
              <a:t>Third level</a:t>
            </a:r>
            <a:endParaRPr lang="en-GB"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page - 2">
    <p:bg>
      <p:bgRef idx="1001">
        <a:schemeClr val="bg1"/>
      </p:bgRef>
    </p:bg>
    <p:spTree>
      <p:nvGrpSpPr>
        <p:cNvPr id="1" name=""/>
        <p:cNvGrpSpPr/>
        <p:nvPr/>
      </p:nvGrpSpPr>
      <p:grpSpPr>
        <a:xfrm>
          <a:off x="0" y="0"/>
          <a:ext cx="0" cy="0"/>
          <a:chOff x="0" y="0"/>
          <a:chExt cx="0" cy="0"/>
        </a:xfrm>
      </p:grpSpPr>
      <p:sp>
        <p:nvSpPr>
          <p:cNvPr id="18" name="Rectangle 17"/>
          <p:cNvSpPr/>
          <p:nvPr userDrawn="1"/>
        </p:nvSpPr>
        <p:spPr bwMode="white">
          <a:xfrm>
            <a:off x="0" y="0"/>
            <a:ext cx="12192000"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b="5568"/>
          <a:stretch/>
        </p:blipFill>
        <p:spPr>
          <a:xfrm>
            <a:off x="3600" y="367200"/>
            <a:ext cx="11826000" cy="6022800"/>
          </a:xfrm>
          <a:prstGeom prst="rect">
            <a:avLst/>
          </a:prstGeom>
        </p:spPr>
      </p:pic>
      <p:sp>
        <p:nvSpPr>
          <p:cNvPr id="2" name="Title 1"/>
          <p:cNvSpPr>
            <a:spLocks noGrp="1"/>
          </p:cNvSpPr>
          <p:nvPr userDrawn="1">
            <p:ph type="ctrTitle"/>
          </p:nvPr>
        </p:nvSpPr>
        <p:spPr bwMode="gray">
          <a:xfrm>
            <a:off x="588963" y="1925468"/>
            <a:ext cx="6177644" cy="1244816"/>
          </a:xfrm>
        </p:spPr>
        <p:txBody>
          <a:bodyPr wrap="square" lIns="0" tIns="0" rIns="0" bIns="0" anchor="b" anchorCtr="0">
            <a:normAutofit/>
          </a:bodyPr>
          <a:lstStyle>
            <a:lvl1pPr algn="l">
              <a:defRPr sz="3600" b="0" baseline="0">
                <a:solidFill>
                  <a:schemeClr val="tx2"/>
                </a:solidFill>
              </a:defRPr>
            </a:lvl1p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588963" y="3401485"/>
            <a:ext cx="6193970"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grpSp>
        <p:nvGrpSpPr>
          <p:cNvPr id="7" name="Group 4" title="&lt;IGNORE&gt;"/>
          <p:cNvGrpSpPr>
            <a:grpSpLocks noChangeAspect="1"/>
          </p:cNvGrpSpPr>
          <p:nvPr userDrawn="1"/>
        </p:nvGrpSpPr>
        <p:grpSpPr bwMode="gray">
          <a:xfrm>
            <a:off x="9025200" y="0"/>
            <a:ext cx="3166763"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7" name="Rectangle 26"/>
          <p:cNvSpPr/>
          <p:nvPr userDrawn="1"/>
        </p:nvSpPr>
        <p:spPr bwMode="gray">
          <a:xfrm>
            <a:off x="0" y="6737639"/>
            <a:ext cx="12192000"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p>
        </p:txBody>
      </p:sp>
      <p:sp>
        <p:nvSpPr>
          <p:cNvPr id="1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62053747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dt="0"/>
  <p:extLst mod="1">
    <p:ext uri="{DCECCB84-F9BA-43D5-87BE-67443E8EF086}">
      <p15:sldGuideLst xmlns:p15="http://schemas.microsoft.com/office/powerpoint/2012/main">
        <p15:guide id="1" pos="3432">
          <p15:clr>
            <a:srgbClr val="FBAE40"/>
          </p15:clr>
        </p15:guide>
        <p15:guide id="0" orient="horz" pos="232" userDrawn="1">
          <p15:clr>
            <a:srgbClr val="FBAE40"/>
          </p15:clr>
        </p15:guide>
        <p15:guide id="2" pos="7446" userDrawn="1">
          <p15:clr>
            <a:srgbClr val="FBAE40"/>
          </p15:clr>
        </p15:guide>
        <p15:guide id="3" orient="horz" pos="42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599018" y="1266825"/>
            <a:ext cx="8348133" cy="5114925"/>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2" name="Picture Placeholder 11"/>
          <p:cNvSpPr>
            <a:spLocks noGrp="1"/>
          </p:cNvSpPr>
          <p:nvPr>
            <p:ph type="pic" sz="quarter" idx="23" hasCustomPrompt="1"/>
          </p:nvPr>
        </p:nvSpPr>
        <p:spPr>
          <a:xfrm>
            <a:off x="9139768" y="1268413"/>
            <a:ext cx="2428345" cy="511333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GB" dirty="0" smtClean="0"/>
              <a:t>Text</a:t>
            </a:r>
            <a:endParaRPr lang="en-GB"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2" name="Content Placeholder 20"/>
          <p:cNvSpPr>
            <a:spLocks noGrp="1"/>
          </p:cNvSpPr>
          <p:nvPr>
            <p:ph sz="quarter" idx="17"/>
          </p:nvPr>
        </p:nvSpPr>
        <p:spPr>
          <a:xfrm>
            <a:off x="599019" y="2322788"/>
            <a:ext cx="5246225"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20"/>
          <p:cNvSpPr>
            <a:spLocks noGrp="1"/>
          </p:cNvSpPr>
          <p:nvPr>
            <p:ph sz="quarter" idx="23"/>
          </p:nvPr>
        </p:nvSpPr>
        <p:spPr>
          <a:xfrm>
            <a:off x="6321888" y="2322788"/>
            <a:ext cx="5246225"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Content Placeholder 20"/>
          <p:cNvSpPr>
            <a:spLocks noGrp="1"/>
          </p:cNvSpPr>
          <p:nvPr>
            <p:ph sz="quarter" idx="24"/>
          </p:nvPr>
        </p:nvSpPr>
        <p:spPr>
          <a:xfrm>
            <a:off x="596900" y="1266825"/>
            <a:ext cx="10971213" cy="8382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8"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5"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596901" y="1266825"/>
            <a:ext cx="10971212"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p:txBody>
      </p:sp>
      <p:sp>
        <p:nvSpPr>
          <p:cNvPr id="21" name="Picture Placeholder 20"/>
          <p:cNvSpPr>
            <a:spLocks noGrp="1"/>
          </p:cNvSpPr>
          <p:nvPr>
            <p:ph type="pic" sz="quarter" idx="14"/>
          </p:nvPr>
        </p:nvSpPr>
        <p:spPr>
          <a:xfrm>
            <a:off x="596902" y="1744719"/>
            <a:ext cx="10971212" cy="4637031"/>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596901" y="2984416"/>
            <a:ext cx="7496776" cy="1730375"/>
          </a:xfrm>
        </p:spPr>
        <p:txBody>
          <a:bodyPr wrap="square" lIns="0" tIns="0" rIns="0" bIns="0" anchor="t" anchorCtr="0">
            <a:normAutofit/>
          </a:bodyPr>
          <a:lstStyle>
            <a:lvl1pPr algn="l">
              <a:defRPr sz="3600" baseline="0">
                <a:solidFill>
                  <a:schemeClr val="tx2"/>
                </a:solidFill>
              </a:defRPr>
            </a:lvl1pPr>
          </a:lstStyle>
          <a:p>
            <a:r>
              <a:rPr lang="en-GB" noProof="0" dirty="0" smtClean="0"/>
              <a:t>Click to edit Master title style</a:t>
            </a:r>
            <a:endParaRPr lang="en-GB" noProof="0" dirty="0"/>
          </a:p>
        </p:txBody>
      </p:sp>
      <p:sp>
        <p:nvSpPr>
          <p:cNvPr id="6"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1" t="30042" r="9955" b="-1797"/>
          <a:stretch/>
        </p:blipFill>
        <p:spPr>
          <a:xfrm>
            <a:off x="5808000" y="-13064"/>
            <a:ext cx="6379646" cy="3442063"/>
          </a:xfrm>
          <a:prstGeom prst="rect">
            <a:avLst/>
          </a:prstGeom>
        </p:spPr>
      </p:pic>
      <p:sp>
        <p:nvSpPr>
          <p:cNvPr id="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ation page - 2">
    <p:spTree>
      <p:nvGrpSpPr>
        <p:cNvPr id="1" name=""/>
        <p:cNvGrpSpPr/>
        <p:nvPr/>
      </p:nvGrpSpPr>
      <p:grpSpPr>
        <a:xfrm>
          <a:off x="0" y="0"/>
          <a:ext cx="0" cy="0"/>
          <a:chOff x="0" y="0"/>
          <a:chExt cx="0" cy="0"/>
        </a:xfrm>
      </p:grpSpPr>
      <p:sp>
        <p:nvSpPr>
          <p:cNvPr id="6" name="Rectangle 5"/>
          <p:cNvSpPr/>
          <p:nvPr userDrawn="1"/>
        </p:nvSpPr>
        <p:spPr bwMode="gray">
          <a:xfrm>
            <a:off x="0" y="1477774"/>
            <a:ext cx="12192000" cy="2317016"/>
          </a:xfrm>
          <a:prstGeom prst="rect">
            <a:avLst/>
          </a:pr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p>
        </p:txBody>
      </p:sp>
      <p:sp>
        <p:nvSpPr>
          <p:cNvPr id="7" name="Freeform 6"/>
          <p:cNvSpPr>
            <a:spLocks noEditPoints="1"/>
          </p:cNvSpPr>
          <p:nvPr userDrawn="1"/>
        </p:nvSpPr>
        <p:spPr bwMode="gray">
          <a:xfrm>
            <a:off x="491665" y="1572786"/>
            <a:ext cx="755687"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GB" noProof="0" dirty="0"/>
          </a:p>
        </p:txBody>
      </p:sp>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21" name="Content Placeholder 20"/>
          <p:cNvSpPr>
            <a:spLocks noGrp="1"/>
          </p:cNvSpPr>
          <p:nvPr>
            <p:ph sz="quarter" idx="17"/>
          </p:nvPr>
        </p:nvSpPr>
        <p:spPr bwMode="white">
          <a:xfrm>
            <a:off x="599018" y="1845001"/>
            <a:ext cx="10969095"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400" b="1" i="1">
                <a:solidFill>
                  <a:schemeClr val="bg1"/>
                </a:solidFill>
                <a:latin typeface="Arial" pitchFamily="34" charset="0"/>
              </a:defRPr>
            </a:lvl1pPr>
            <a:lvl2pPr marL="0" indent="0">
              <a:spcBef>
                <a:spcPts val="500"/>
              </a:spcBef>
              <a:buClr>
                <a:schemeClr val="bg1"/>
              </a:buClr>
              <a:buSzPct val="110000"/>
              <a:buFont typeface="Arial" pitchFamily="34" charset="0"/>
              <a:buNone/>
              <a:defRPr sz="1800" baseline="0">
                <a:solidFill>
                  <a:schemeClr val="bg1"/>
                </a:solidFill>
                <a:latin typeface="Arial" pitchFamily="34" charset="0"/>
              </a:defRPr>
            </a:lvl2pPr>
            <a:lvl3pPr marL="274638" indent="-274638">
              <a:spcBef>
                <a:spcPts val="500"/>
              </a:spcBef>
              <a:buClr>
                <a:schemeClr val="bg1"/>
              </a:buClr>
              <a:buSzPct val="110000"/>
              <a:buFont typeface="Arial" pitchFamily="34" charset="0"/>
              <a:buChar char="•"/>
              <a:defRPr sz="180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8" name="Content Placeholder 20"/>
          <p:cNvSpPr>
            <a:spLocks noGrp="1"/>
          </p:cNvSpPr>
          <p:nvPr>
            <p:ph sz="quarter" idx="18"/>
          </p:nvPr>
        </p:nvSpPr>
        <p:spPr>
          <a:xfrm>
            <a:off x="599018" y="4077000"/>
            <a:ext cx="10969095" cy="230475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400" b="0" i="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800" b="0" i="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150533547"/>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ient Ref page">
    <p:spTree>
      <p:nvGrpSpPr>
        <p:cNvPr id="1" name=""/>
        <p:cNvGrpSpPr/>
        <p:nvPr/>
      </p:nvGrpSpPr>
      <p:grpSpPr>
        <a:xfrm>
          <a:off x="0" y="0"/>
          <a:ext cx="0" cy="0"/>
          <a:chOff x="0" y="0"/>
          <a:chExt cx="0" cy="0"/>
        </a:xfrm>
      </p:grpSpPr>
      <p:sp>
        <p:nvSpPr>
          <p:cNvPr id="6" name="Rectangle 5"/>
          <p:cNvSpPr/>
          <p:nvPr userDrawn="1"/>
        </p:nvSpPr>
        <p:spPr bwMode="gray">
          <a:xfrm>
            <a:off x="0" y="4064734"/>
            <a:ext cx="12192000" cy="2317016"/>
          </a:xfrm>
          <a:prstGeom prst="rect">
            <a:avLst/>
          </a:pr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p>
        </p:txBody>
      </p:sp>
      <p:sp>
        <p:nvSpPr>
          <p:cNvPr id="7" name="Freeform 6"/>
          <p:cNvSpPr>
            <a:spLocks noEditPoints="1"/>
          </p:cNvSpPr>
          <p:nvPr userDrawn="1"/>
        </p:nvSpPr>
        <p:spPr bwMode="ltGray">
          <a:xfrm>
            <a:off x="7968000" y="4159746"/>
            <a:ext cx="755687"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GB" noProof="0" dirty="0"/>
          </a:p>
        </p:txBody>
      </p:sp>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21" name="Content Placeholder 20"/>
          <p:cNvSpPr>
            <a:spLocks noGrp="1"/>
          </p:cNvSpPr>
          <p:nvPr>
            <p:ph sz="quarter" idx="17"/>
          </p:nvPr>
        </p:nvSpPr>
        <p:spPr bwMode="white">
          <a:xfrm>
            <a:off x="8112000" y="4431961"/>
            <a:ext cx="3456113"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b="0" i="1">
                <a:solidFill>
                  <a:schemeClr val="bg1"/>
                </a:solidFill>
                <a:latin typeface="Arial" pitchFamily="34" charset="0"/>
              </a:defRPr>
            </a:lvl1pPr>
            <a:lvl2pPr marL="0" indent="0">
              <a:spcBef>
                <a:spcPts val="500"/>
              </a:spcBef>
              <a:buClr>
                <a:schemeClr val="bg1"/>
              </a:buClr>
              <a:buSzPct val="110000"/>
              <a:buFont typeface="Arial" pitchFamily="34" charset="0"/>
              <a:buNone/>
              <a:defRPr sz="1400" baseline="0">
                <a:solidFill>
                  <a:schemeClr val="bg1"/>
                </a:solidFill>
                <a:latin typeface="Arial" pitchFamily="34" charset="0"/>
              </a:defRPr>
            </a:lvl2pPr>
            <a:lvl3pPr marL="177800" indent="-177800">
              <a:spcBef>
                <a:spcPts val="500"/>
              </a:spcBef>
              <a:buClr>
                <a:schemeClr val="bg1"/>
              </a:buClr>
              <a:buSzPct val="110000"/>
              <a:buFont typeface="Arial" pitchFamily="34" charset="0"/>
              <a:buChar char="•"/>
              <a:defRPr sz="140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8" name="Content Placeholder 20"/>
          <p:cNvSpPr>
            <a:spLocks noGrp="1"/>
          </p:cNvSpPr>
          <p:nvPr>
            <p:ph sz="quarter" idx="18"/>
          </p:nvPr>
        </p:nvSpPr>
        <p:spPr>
          <a:xfrm>
            <a:off x="599018" y="1291911"/>
            <a:ext cx="34560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12" name="Content Placeholder 20"/>
          <p:cNvSpPr>
            <a:spLocks noGrp="1"/>
          </p:cNvSpPr>
          <p:nvPr>
            <p:ph sz="quarter" idx="19"/>
          </p:nvPr>
        </p:nvSpPr>
        <p:spPr bwMode="white">
          <a:xfrm>
            <a:off x="602963" y="4431961"/>
            <a:ext cx="7149037"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bg1"/>
                </a:solidFill>
                <a:latin typeface="Arial" pitchFamily="34" charset="0"/>
              </a:defRPr>
            </a:lvl1pPr>
            <a:lvl2pPr marL="177800" indent="-177800">
              <a:spcBef>
                <a:spcPts val="500"/>
              </a:spcBef>
              <a:buClr>
                <a:schemeClr val="bg1"/>
              </a:buClr>
              <a:buSzPct val="110000"/>
              <a:buFont typeface="Arial" pitchFamily="34" charset="0"/>
              <a:buChar char="•"/>
              <a:defRPr sz="1800" i="0" baseline="0">
                <a:solidFill>
                  <a:schemeClr val="bg1"/>
                </a:solidFill>
                <a:latin typeface="Arial" pitchFamily="34" charset="0"/>
              </a:defRPr>
            </a:lvl2pPr>
            <a:lvl3pPr marL="355600" indent="-177800">
              <a:spcBef>
                <a:spcPts val="500"/>
              </a:spcBef>
              <a:buClr>
                <a:schemeClr val="bg1"/>
              </a:buClr>
              <a:buSzPct val="110000"/>
              <a:buFont typeface="Arial" pitchFamily="34" charset="0"/>
              <a:buChar char="•"/>
              <a:defRPr sz="1800" i="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4" name="Straight Connector 3"/>
          <p:cNvCxnSpPr/>
          <p:nvPr userDrawn="1"/>
        </p:nvCxnSpPr>
        <p:spPr bwMode="gray">
          <a:xfrm>
            <a:off x="4211300" y="1268413"/>
            <a:ext cx="0" cy="2736587"/>
          </a:xfrm>
          <a:prstGeom prst="line">
            <a:avLst/>
          </a:prstGeom>
          <a:noFill/>
          <a:ln w="19050">
            <a:solidFill>
              <a:schemeClr val="accent6"/>
            </a:solidFill>
            <a:round/>
            <a:headEnd/>
            <a:tailEnd/>
          </a:ln>
          <a:effectLst/>
        </p:spPr>
      </p:cxnSp>
      <p:cxnSp>
        <p:nvCxnSpPr>
          <p:cNvPr id="15" name="Straight Connector 14"/>
          <p:cNvCxnSpPr/>
          <p:nvPr userDrawn="1"/>
        </p:nvCxnSpPr>
        <p:spPr bwMode="gray">
          <a:xfrm>
            <a:off x="7980700" y="1268413"/>
            <a:ext cx="0" cy="2736587"/>
          </a:xfrm>
          <a:prstGeom prst="line">
            <a:avLst/>
          </a:prstGeom>
          <a:noFill/>
          <a:ln w="19050">
            <a:solidFill>
              <a:schemeClr val="accent6"/>
            </a:solidFill>
            <a:round/>
            <a:headEnd/>
            <a:tailEnd/>
          </a:ln>
          <a:effectLst/>
        </p:spPr>
      </p:cxnSp>
      <p:sp>
        <p:nvSpPr>
          <p:cNvPr id="16" name="Content Placeholder 20"/>
          <p:cNvSpPr>
            <a:spLocks noGrp="1"/>
          </p:cNvSpPr>
          <p:nvPr>
            <p:ph sz="quarter" idx="20"/>
          </p:nvPr>
        </p:nvSpPr>
        <p:spPr>
          <a:xfrm>
            <a:off x="4368000" y="1291911"/>
            <a:ext cx="34560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17" name="Content Placeholder 20"/>
          <p:cNvSpPr>
            <a:spLocks noGrp="1"/>
          </p:cNvSpPr>
          <p:nvPr>
            <p:ph sz="quarter" idx="21"/>
          </p:nvPr>
        </p:nvSpPr>
        <p:spPr>
          <a:xfrm>
            <a:off x="8112113" y="1291911"/>
            <a:ext cx="34560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14"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8"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1860698986"/>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age">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8" name="Content Placeholder 20"/>
          <p:cNvSpPr>
            <a:spLocks noGrp="1"/>
          </p:cNvSpPr>
          <p:nvPr>
            <p:ph sz="quarter" idx="18"/>
          </p:nvPr>
        </p:nvSpPr>
        <p:spPr>
          <a:xfrm>
            <a:off x="599018" y="1701000"/>
            <a:ext cx="34560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4" name="Straight Connector 3"/>
          <p:cNvCxnSpPr/>
          <p:nvPr userDrawn="1"/>
        </p:nvCxnSpPr>
        <p:spPr bwMode="gray">
          <a:xfrm>
            <a:off x="4368000" y="1268413"/>
            <a:ext cx="0" cy="5113337"/>
          </a:xfrm>
          <a:prstGeom prst="line">
            <a:avLst/>
          </a:prstGeom>
          <a:noFill/>
          <a:ln w="19050">
            <a:solidFill>
              <a:schemeClr val="accent3"/>
            </a:solidFill>
            <a:round/>
            <a:headEnd/>
            <a:tailEnd/>
          </a:ln>
          <a:effectLst/>
        </p:spPr>
      </p:cxnSp>
      <p:cxnSp>
        <p:nvCxnSpPr>
          <p:cNvPr id="15" name="Straight Connector 14"/>
          <p:cNvCxnSpPr/>
          <p:nvPr userDrawn="1"/>
        </p:nvCxnSpPr>
        <p:spPr bwMode="gray">
          <a:xfrm>
            <a:off x="8112000" y="1268413"/>
            <a:ext cx="0" cy="5113337"/>
          </a:xfrm>
          <a:prstGeom prst="line">
            <a:avLst/>
          </a:prstGeom>
          <a:noFill/>
          <a:ln w="19050">
            <a:solidFill>
              <a:schemeClr val="accent3"/>
            </a:solidFill>
            <a:round/>
            <a:headEnd/>
            <a:tailEnd/>
          </a:ln>
          <a:effectLst/>
        </p:spPr>
      </p:cxnSp>
      <p:sp>
        <p:nvSpPr>
          <p:cNvPr id="16" name="Content Placeholder 20"/>
          <p:cNvSpPr>
            <a:spLocks noGrp="1"/>
          </p:cNvSpPr>
          <p:nvPr>
            <p:ph sz="quarter" idx="20"/>
          </p:nvPr>
        </p:nvSpPr>
        <p:spPr>
          <a:xfrm>
            <a:off x="4368000" y="1701000"/>
            <a:ext cx="34560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17" name="Content Placeholder 20"/>
          <p:cNvSpPr>
            <a:spLocks noGrp="1"/>
          </p:cNvSpPr>
          <p:nvPr>
            <p:ph sz="quarter" idx="21"/>
          </p:nvPr>
        </p:nvSpPr>
        <p:spPr>
          <a:xfrm>
            <a:off x="8112113" y="1701000"/>
            <a:ext cx="34560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p:txBody>
      </p:sp>
      <p:sp>
        <p:nvSpPr>
          <p:cNvPr id="20" name="Content Placeholder 2"/>
          <p:cNvSpPr>
            <a:spLocks noGrp="1"/>
          </p:cNvSpPr>
          <p:nvPr>
            <p:ph idx="1" hasCustomPrompt="1"/>
          </p:nvPr>
        </p:nvSpPr>
        <p:spPr>
          <a:xfrm>
            <a:off x="596901" y="1266824"/>
            <a:ext cx="34560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p:txBody>
      </p:sp>
      <p:sp>
        <p:nvSpPr>
          <p:cNvPr id="24" name="Content Placeholder 2"/>
          <p:cNvSpPr>
            <a:spLocks noGrp="1"/>
          </p:cNvSpPr>
          <p:nvPr>
            <p:ph idx="22" hasCustomPrompt="1"/>
          </p:nvPr>
        </p:nvSpPr>
        <p:spPr>
          <a:xfrm>
            <a:off x="4368000" y="1266824"/>
            <a:ext cx="34560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p:txBody>
      </p:sp>
      <p:sp>
        <p:nvSpPr>
          <p:cNvPr id="25" name="Content Placeholder 2"/>
          <p:cNvSpPr>
            <a:spLocks noGrp="1"/>
          </p:cNvSpPr>
          <p:nvPr>
            <p:ph idx="23" hasCustomPrompt="1"/>
          </p:nvPr>
        </p:nvSpPr>
        <p:spPr>
          <a:xfrm>
            <a:off x="8112113" y="1266824"/>
            <a:ext cx="34560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p:txBody>
      </p:sp>
      <p:cxnSp>
        <p:nvCxnSpPr>
          <p:cNvPr id="26" name="Straight Connector 25"/>
          <p:cNvCxnSpPr/>
          <p:nvPr userDrawn="1"/>
        </p:nvCxnSpPr>
        <p:spPr bwMode="gray">
          <a:xfrm>
            <a:off x="608273" y="1268413"/>
            <a:ext cx="0" cy="5113337"/>
          </a:xfrm>
          <a:prstGeom prst="line">
            <a:avLst/>
          </a:prstGeom>
          <a:noFill/>
          <a:ln w="19050">
            <a:solidFill>
              <a:schemeClr val="accent3"/>
            </a:solidFill>
            <a:round/>
            <a:headEnd/>
            <a:tailEnd/>
          </a:ln>
          <a:effectLst/>
        </p:spPr>
      </p:cxnSp>
      <p:sp>
        <p:nvSpPr>
          <p:cNvPr id="14"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8"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103082843"/>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46036" r="15707" b="-1371"/>
          <a:stretch/>
        </p:blipFill>
        <p:spPr>
          <a:xfrm>
            <a:off x="803947" y="0"/>
            <a:ext cx="9800718" cy="2766587"/>
          </a:xfrm>
          <a:prstGeom prst="rect">
            <a:avLst/>
          </a:prstGeom>
        </p:spPr>
      </p:pic>
      <p:sp>
        <p:nvSpPr>
          <p:cNvPr id="21" name="Picture Placeholder 20"/>
          <p:cNvSpPr>
            <a:spLocks noGrp="1" noChangeAspect="1"/>
          </p:cNvSpPr>
          <p:nvPr>
            <p:ph type="pic" sz="quarter" idx="14"/>
          </p:nvPr>
        </p:nvSpPr>
        <p:spPr>
          <a:xfrm>
            <a:off x="596904" y="4016875"/>
            <a:ext cx="1080647" cy="1080000"/>
          </a:xfrm>
          <a:prstGeom prst="ellipse">
            <a:avLst/>
          </a:prstGeom>
          <a:ln>
            <a:noFill/>
          </a:ln>
        </p:spPr>
        <p:txBody>
          <a:bodyPr lIns="0" tIns="0" rIns="0" bIns="0">
            <a:noAutofit/>
          </a:bodyPr>
          <a:lstStyle>
            <a:lvl1pPr marL="0" indent="0" algn="ctr">
              <a:buNone/>
              <a:defRPr lang="en-GB" sz="11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1" name="Picture Placeholder 20"/>
          <p:cNvSpPr>
            <a:spLocks noGrp="1" noChangeAspect="1"/>
          </p:cNvSpPr>
          <p:nvPr>
            <p:ph type="pic" sz="quarter" idx="15"/>
          </p:nvPr>
        </p:nvSpPr>
        <p:spPr>
          <a:xfrm>
            <a:off x="6312001" y="4016875"/>
            <a:ext cx="1080647" cy="1080000"/>
          </a:xfrm>
          <a:prstGeom prst="ellipse">
            <a:avLst/>
          </a:prstGeom>
          <a:ln>
            <a:noFill/>
          </a:ln>
        </p:spPr>
        <p:txBody>
          <a:bodyPr lIns="0" tIns="0" rIns="0" bIns="0">
            <a:noAutofit/>
          </a:bodyPr>
          <a:lstStyle>
            <a:lvl1pPr marL="0" indent="0" algn="ctr">
              <a:buNone/>
              <a:defRPr lang="en-GB" sz="1100" kern="1200" baseline="0" noProof="0" dirty="0" smtClean="0">
                <a:solidFill>
                  <a:schemeClr val="tx1"/>
                </a:solidFill>
                <a:latin typeface="Arial" pitchFamily="34" charset="0"/>
                <a:ea typeface="+mn-ea"/>
                <a:cs typeface="+mn-cs"/>
              </a:defRPr>
            </a:lvl1pPr>
          </a:lstStyle>
          <a:p>
            <a:r>
              <a:rPr lang="en-GB" dirty="0" smtClean="0"/>
              <a:t>Click icon to add picture</a:t>
            </a:r>
            <a:endParaRPr lang="en-GB" dirty="0"/>
          </a:p>
        </p:txBody>
      </p:sp>
      <p:sp>
        <p:nvSpPr>
          <p:cNvPr id="14" name="Title Placeholder 1"/>
          <p:cNvSpPr>
            <a:spLocks noGrp="1"/>
          </p:cNvSpPr>
          <p:nvPr>
            <p:ph type="title"/>
          </p:nvPr>
        </p:nvSpPr>
        <p:spPr>
          <a:xfrm>
            <a:off x="596901" y="2612855"/>
            <a:ext cx="9999662" cy="920750"/>
          </a:xfrm>
          <a:prstGeom prst="rect">
            <a:avLst/>
          </a:prstGeom>
        </p:spPr>
        <p:txBody>
          <a:bodyPr vert="horz" lIns="0" tIns="0" rIns="0" bIns="0" rtlCol="0" anchor="b" anchorCtr="0">
            <a:normAutofit/>
          </a:bodyPr>
          <a:lstStyle/>
          <a:p>
            <a:r>
              <a:rPr lang="en-GB" noProof="0" dirty="0" smtClean="0"/>
              <a:t>Click to edit Master title style</a:t>
            </a:r>
            <a:endParaRPr lang="en-GB" noProof="0" dirty="0"/>
          </a:p>
        </p:txBody>
      </p:sp>
      <p:sp>
        <p:nvSpPr>
          <p:cNvPr id="15" name="Content Placeholder 20"/>
          <p:cNvSpPr>
            <a:spLocks noGrp="1"/>
          </p:cNvSpPr>
          <p:nvPr>
            <p:ph sz="quarter" idx="17" hasCustomPrompt="1"/>
          </p:nvPr>
        </p:nvSpPr>
        <p:spPr>
          <a:xfrm>
            <a:off x="1843996" y="4013541"/>
            <a:ext cx="3748004"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355600" indent="0">
              <a:spcBef>
                <a:spcPts val="500"/>
              </a:spcBef>
              <a:buClr>
                <a:schemeClr val="accent2"/>
              </a:buClr>
              <a:buSzPct val="110000"/>
              <a:buFont typeface="Arial" pitchFamily="34" charset="0"/>
              <a:buNone/>
              <a:defRPr sz="14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text styles</a:t>
            </a:r>
          </a:p>
          <a:p>
            <a:pPr lvl="1"/>
            <a:r>
              <a:rPr lang="en-GB" dirty="0" smtClean="0"/>
              <a:t>Second level</a:t>
            </a:r>
          </a:p>
        </p:txBody>
      </p:sp>
      <p:sp>
        <p:nvSpPr>
          <p:cNvPr id="16" name="Content Placeholder 20"/>
          <p:cNvSpPr>
            <a:spLocks noGrp="1"/>
          </p:cNvSpPr>
          <p:nvPr>
            <p:ph sz="quarter" idx="22" hasCustomPrompt="1"/>
          </p:nvPr>
        </p:nvSpPr>
        <p:spPr>
          <a:xfrm>
            <a:off x="7591367" y="4013540"/>
            <a:ext cx="3760633"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355600" indent="0">
              <a:spcBef>
                <a:spcPts val="500"/>
              </a:spcBef>
              <a:buClr>
                <a:schemeClr val="accent2"/>
              </a:buClr>
              <a:buSzPct val="110000"/>
              <a:buFont typeface="Arial" pitchFamily="34" charset="0"/>
              <a:buNone/>
              <a:defRPr sz="14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text styles</a:t>
            </a:r>
          </a:p>
          <a:p>
            <a:pPr lvl="1"/>
            <a:r>
              <a:rPr lang="en-GB" dirty="0" smtClean="0"/>
              <a:t>Second level</a:t>
            </a:r>
            <a:endParaRPr lang="en-GB" dirty="0"/>
          </a:p>
        </p:txBody>
      </p:sp>
      <p:sp>
        <p:nvSpPr>
          <p:cNvPr id="13"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0"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9969071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39" t="4295"/>
          <a:stretch/>
        </p:blipFill>
        <p:spPr>
          <a:xfrm>
            <a:off x="3784183" y="-11875"/>
            <a:ext cx="7351817" cy="5150500"/>
          </a:xfrm>
          <a:prstGeom prst="rect">
            <a:avLst/>
          </a:prstGeom>
        </p:spPr>
      </p:pic>
      <p:sp>
        <p:nvSpPr>
          <p:cNvPr id="2" name="Title 1"/>
          <p:cNvSpPr>
            <a:spLocks noGrp="1"/>
          </p:cNvSpPr>
          <p:nvPr>
            <p:ph type="ctrTitle" hasCustomPrompt="1"/>
          </p:nvPr>
        </p:nvSpPr>
        <p:spPr>
          <a:xfrm>
            <a:off x="610784" y="1228995"/>
            <a:ext cx="8336368" cy="461665"/>
          </a:xfrm>
        </p:spPr>
        <p:txBody>
          <a:bodyPr wrap="square" lIns="0" tIns="0" rIns="0" bIns="0">
            <a:normAutofit/>
          </a:bodyPr>
          <a:lstStyle>
            <a:lvl1pPr algn="l">
              <a:defRPr sz="3000" baseline="0">
                <a:solidFill>
                  <a:schemeClr val="tx2"/>
                </a:solidFill>
              </a:defRPr>
            </a:lvl1pPr>
          </a:lstStyle>
          <a:p>
            <a:r>
              <a:rPr lang="en-GB" noProof="0" dirty="0" smtClean="0"/>
              <a:t>Thank you</a:t>
            </a:r>
            <a:endParaRPr lang="en-GB" noProof="0" dirty="0"/>
          </a:p>
        </p:txBody>
      </p:sp>
      <p:sp>
        <p:nvSpPr>
          <p:cNvPr id="5" name="Subtitle 2"/>
          <p:cNvSpPr>
            <a:spLocks noGrp="1"/>
          </p:cNvSpPr>
          <p:nvPr>
            <p:ph type="subTitle" idx="1"/>
          </p:nvPr>
        </p:nvSpPr>
        <p:spPr>
          <a:xfrm>
            <a:off x="596900" y="2063329"/>
            <a:ext cx="8350251"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0"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DS2018 Side Panel 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14" y="0"/>
            <a:ext cx="498009" cy="6858000"/>
          </a:xfrm>
          <a:prstGeom prst="rect">
            <a:avLst/>
          </a:prstGeom>
        </p:spPr>
      </p:pic>
      <p:pic>
        <p:nvPicPr>
          <p:cNvPr id="8" name="Picture 7" descr="PDS2018 Side Panel 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207" y="0"/>
            <a:ext cx="1422092" cy="6858000"/>
          </a:xfrm>
          <a:prstGeom prst="rect">
            <a:avLst/>
          </a:prstGeom>
        </p:spPr>
      </p:pic>
      <p:pic>
        <p:nvPicPr>
          <p:cNvPr id="9" name="Picture 8" descr="PDS2018 Promotional 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382" y="188640"/>
            <a:ext cx="10038351" cy="3663550"/>
          </a:xfrm>
          <a:prstGeom prst="rect">
            <a:avLst/>
          </a:prstGeom>
        </p:spPr>
      </p:pic>
    </p:spTree>
    <p:extLst>
      <p:ext uri="{BB962C8B-B14F-4D97-AF65-F5344CB8AC3E}">
        <p14:creationId xmlns:p14="http://schemas.microsoft.com/office/powerpoint/2010/main" val="7347881"/>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page 3">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white">
          <a:xfrm>
            <a:off x="0" y="0"/>
            <a:ext cx="12192000"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23" name="Picture 2" descr="\\.psf\Home\Desktop\CGI Connectors - RGB - cover.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798" t="-4910" r="24180" b="-1223"/>
          <a:stretch/>
        </p:blipFill>
        <p:spPr bwMode="auto">
          <a:xfrm>
            <a:off x="-8792" y="1"/>
            <a:ext cx="8864071" cy="6859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ctrTitle"/>
          </p:nvPr>
        </p:nvSpPr>
        <p:spPr bwMode="gray">
          <a:xfrm>
            <a:off x="5448300" y="1925468"/>
            <a:ext cx="6177644" cy="1244816"/>
          </a:xfrm>
        </p:spPr>
        <p:txBody>
          <a:bodyPr wrap="square" lIns="0" tIns="0" rIns="0" bIns="0" anchor="b" anchorCtr="0">
            <a:normAutofit/>
          </a:bodyPr>
          <a:lstStyle>
            <a:lvl1pPr algn="l">
              <a:defRPr sz="3600" b="0" baseline="0">
                <a:solidFill>
                  <a:schemeClr val="tx2"/>
                </a:solidFill>
              </a:defRPr>
            </a:lvl1p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5448300" y="3401485"/>
            <a:ext cx="6193970"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grpSp>
        <p:nvGrpSpPr>
          <p:cNvPr id="5" name="Group 4" title="&lt;IGNORE&gt;"/>
          <p:cNvGrpSpPr/>
          <p:nvPr userDrawn="1"/>
        </p:nvGrpSpPr>
        <p:grpSpPr>
          <a:xfrm>
            <a:off x="9025200" y="0"/>
            <a:ext cx="3166763" cy="3168734"/>
            <a:chOff x="9028942" y="0"/>
            <a:chExt cx="3166763" cy="3168734"/>
          </a:xfrm>
        </p:grpSpPr>
        <p:sp>
          <p:nvSpPr>
            <p:cNvPr id="4" name="Rectangle 3"/>
            <p:cNvSpPr/>
            <p:nvPr userDrawn="1"/>
          </p:nvSpPr>
          <p:spPr bwMode="white">
            <a:xfrm>
              <a:off x="10862441" y="368300"/>
              <a:ext cx="958084" cy="340586"/>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grpSp>
          <p:nvGrpSpPr>
            <p:cNvPr id="7" name="Group 4"/>
            <p:cNvGrpSpPr>
              <a:grpSpLocks noChangeAspect="1"/>
            </p:cNvGrpSpPr>
            <p:nvPr userDrawn="1"/>
          </p:nvGrpSpPr>
          <p:grpSpPr bwMode="gray">
            <a:xfrm>
              <a:off x="9028942" y="0"/>
              <a:ext cx="3166763"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8"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9"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6850648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dt="0"/>
  <p:extLst mod="1">
    <p:ext uri="{DCECCB84-F9BA-43D5-87BE-67443E8EF086}">
      <p15:sldGuideLst xmlns:p15="http://schemas.microsoft.com/office/powerpoint/2012/main">
        <p15:guide id="1" pos="3432">
          <p15:clr>
            <a:srgbClr val="FBAE40"/>
          </p15:clr>
        </p15:guide>
        <p15:guide id="2" orient="horz" pos="232">
          <p15:clr>
            <a:srgbClr val="FBAE40"/>
          </p15:clr>
        </p15:guide>
        <p15:guide id="3" pos="744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website-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
          <a:stretch/>
        </p:blipFill>
        <p:spPr>
          <a:xfrm>
            <a:off x="-28323" y="1831"/>
            <a:ext cx="12220324" cy="2116304"/>
          </a:xfrm>
          <a:prstGeom prst="rect">
            <a:avLst/>
          </a:prstGeom>
        </p:spPr>
      </p:pic>
      <p:sp>
        <p:nvSpPr>
          <p:cNvPr id="10" name="Rectangle 9"/>
          <p:cNvSpPr/>
          <p:nvPr userDrawn="1"/>
        </p:nvSpPr>
        <p:spPr>
          <a:xfrm>
            <a:off x="2159563" y="6381328"/>
            <a:ext cx="7848533" cy="369332"/>
          </a:xfrm>
          <a:prstGeom prst="rect">
            <a:avLst/>
          </a:prstGeom>
        </p:spPr>
        <p:txBody>
          <a:bodyPr wrap="square">
            <a:spAutoFit/>
          </a:bodyPr>
          <a:lstStyle/>
          <a:p>
            <a:pPr algn="ctr"/>
            <a:r>
              <a:rPr lang="en-CA" sz="1800" i="1" dirty="0">
                <a:solidFill>
                  <a:srgbClr val="002C88"/>
                </a:solidFill>
              </a:rPr>
              <a:t>This day would not be possible without our Sponsors!</a:t>
            </a:r>
            <a:endParaRPr lang="en-US" sz="1800" dirty="0">
              <a:solidFill>
                <a:srgbClr val="002C88"/>
              </a:solidFill>
            </a:endParaRPr>
          </a:p>
        </p:txBody>
      </p:sp>
    </p:spTree>
    <p:extLst>
      <p:ext uri="{BB962C8B-B14F-4D97-AF65-F5344CB8AC3E}">
        <p14:creationId xmlns:p14="http://schemas.microsoft.com/office/powerpoint/2010/main" val="735736759"/>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website-1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9589"/>
          <a:stretch/>
        </p:blipFill>
        <p:spPr>
          <a:xfrm>
            <a:off x="-144693" y="-171400"/>
            <a:ext cx="5878601" cy="7243759"/>
          </a:xfrm>
          <a:prstGeom prst="rect">
            <a:avLst/>
          </a:prstGeom>
        </p:spPr>
      </p:pic>
    </p:spTree>
    <p:extLst>
      <p:ext uri="{BB962C8B-B14F-4D97-AF65-F5344CB8AC3E}">
        <p14:creationId xmlns:p14="http://schemas.microsoft.com/office/powerpoint/2010/main" val="3657612878"/>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PDS2018 Side Panel 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14" y="0"/>
            <a:ext cx="498009" cy="6858000"/>
          </a:xfrm>
          <a:prstGeom prst="rect">
            <a:avLst/>
          </a:prstGeom>
        </p:spPr>
      </p:pic>
      <p:pic>
        <p:nvPicPr>
          <p:cNvPr id="9" name="Picture 8" descr="PDS2018 Side Panel 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207" y="0"/>
            <a:ext cx="1422092" cy="6858000"/>
          </a:xfrm>
          <a:prstGeom prst="rect">
            <a:avLst/>
          </a:prstGeom>
        </p:spPr>
      </p:pic>
      <p:pic>
        <p:nvPicPr>
          <p:cNvPr id="10" name="Picture 9" descr="PDS2018 Promotional 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11691" y="0"/>
            <a:ext cx="5252236" cy="1916832"/>
          </a:xfrm>
          <a:prstGeom prst="rect">
            <a:avLst/>
          </a:prstGeom>
        </p:spPr>
      </p:pic>
    </p:spTree>
    <p:extLst>
      <p:ext uri="{BB962C8B-B14F-4D97-AF65-F5344CB8AC3E}">
        <p14:creationId xmlns:p14="http://schemas.microsoft.com/office/powerpoint/2010/main" val="3250968744"/>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website-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
          <a:stretch/>
        </p:blipFill>
        <p:spPr>
          <a:xfrm>
            <a:off x="-28323" y="-23227"/>
            <a:ext cx="12365017" cy="2141362"/>
          </a:xfrm>
          <a:prstGeom prst="rect">
            <a:avLst/>
          </a:prstGeom>
        </p:spPr>
      </p:pic>
    </p:spTree>
    <p:extLst>
      <p:ext uri="{BB962C8B-B14F-4D97-AF65-F5344CB8AC3E}">
        <p14:creationId xmlns:p14="http://schemas.microsoft.com/office/powerpoint/2010/main" val="1053655297"/>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8C98425-0B47-4887-B75D-75483D2D969D}" type="datetimeFigureOut">
              <a:rPr lang="en-US" smtClean="0"/>
              <a:pPr/>
              <a:t>4/29/2019</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429562410"/>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8C98425-0B47-4887-B75D-75483D2D969D}" type="datetimeFigureOut">
              <a:rPr lang="en-US" smtClean="0"/>
              <a:pPr/>
              <a:t>4/29/2019</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2815321158"/>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8C98425-0B47-4887-B75D-75483D2D969D}" type="datetimeFigureOut">
              <a:rPr lang="en-US" smtClean="0"/>
              <a:pPr/>
              <a:t>4/29/2019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1441512226"/>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8C98425-0B47-4887-B75D-75483D2D969D}" type="datetimeFigureOut">
              <a:rPr lang="en-US" smtClean="0"/>
              <a:pPr/>
              <a:t>4/29/2019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1944636093"/>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8C98425-0B47-4887-B75D-75483D2D969D}" type="datetimeFigureOut">
              <a:rPr lang="en-US" smtClean="0"/>
              <a:pPr/>
              <a:t>4/29/2019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2338369258"/>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8C98425-0B47-4887-B75D-75483D2D969D}" type="datetimeFigureOut">
              <a:rPr lang="en-US" smtClean="0"/>
              <a:pPr/>
              <a:t>4/29/2019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4535726"/>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912" t="78817" r="15641" b="-1796"/>
          <a:stretch/>
        </p:blipFill>
        <p:spPr>
          <a:xfrm>
            <a:off x="3432000" y="-13648"/>
            <a:ext cx="7609039" cy="1402384"/>
          </a:xfrm>
          <a:prstGeom prst="rect">
            <a:avLst/>
          </a:prstGeom>
        </p:spPr>
      </p:pic>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11" name="Content Placeholder 20"/>
          <p:cNvSpPr>
            <a:spLocks noGrp="1"/>
          </p:cNvSpPr>
          <p:nvPr>
            <p:ph sz="quarter" idx="17"/>
          </p:nvPr>
        </p:nvSpPr>
        <p:spPr>
          <a:xfrm>
            <a:off x="599019" y="1268413"/>
            <a:ext cx="10969094"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6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4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2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2"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96901" y="2295525"/>
            <a:ext cx="5499099" cy="1133475"/>
          </a:xfrm>
          <a:prstGeom prst="rect">
            <a:avLst/>
          </a:prstGeom>
        </p:spPr>
        <p:txBody>
          <a:bodyPr vert="horz" lIns="0" tIns="0" rIns="0" bIns="0" rtlCol="0" anchor="b" anchorCtr="0">
            <a:normAutofit/>
          </a:bodyPr>
          <a:lstStyle/>
          <a:p>
            <a:r>
              <a:rPr lang="en-GB" noProof="0" dirty="0" smtClean="0"/>
              <a:t>Click to edit title style</a:t>
            </a:r>
            <a:endParaRPr lang="en-GB" noProof="0" dirty="0"/>
          </a:p>
        </p:txBody>
      </p:sp>
      <p:sp>
        <p:nvSpPr>
          <p:cNvPr id="11" name="Content Placeholder 20"/>
          <p:cNvSpPr>
            <a:spLocks noGrp="1"/>
          </p:cNvSpPr>
          <p:nvPr>
            <p:ph sz="quarter" idx="17"/>
          </p:nvPr>
        </p:nvSpPr>
        <p:spPr>
          <a:xfrm>
            <a:off x="599019" y="3562350"/>
            <a:ext cx="10969094" cy="28194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6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4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2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911" t="44386" r="722" b="-1797"/>
          <a:stretch/>
        </p:blipFill>
        <p:spPr>
          <a:xfrm>
            <a:off x="3246899" y="296"/>
            <a:ext cx="8940340" cy="3503736"/>
          </a:xfrm>
          <a:prstGeom prst="rect">
            <a:avLst/>
          </a:prstGeom>
        </p:spPr>
      </p:pic>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extLst>
      <p:ext uri="{BB962C8B-B14F-4D97-AF65-F5344CB8AC3E}">
        <p14:creationId xmlns:p14="http://schemas.microsoft.com/office/powerpoint/2010/main" val="121435842"/>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21" name="Content Placeholder 20"/>
          <p:cNvSpPr>
            <a:spLocks noGrp="1"/>
          </p:cNvSpPr>
          <p:nvPr>
            <p:ph sz="quarter" idx="17"/>
          </p:nvPr>
        </p:nvSpPr>
        <p:spPr>
          <a:xfrm>
            <a:off x="599018" y="1268412"/>
            <a:ext cx="10969095"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6"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901" y="185739"/>
            <a:ext cx="9994899" cy="920750"/>
          </a:xfrm>
          <a:prstGeom prst="rect">
            <a:avLst/>
          </a:prstGeom>
          <a:ln>
            <a:noFill/>
          </a:ln>
        </p:spPr>
        <p:txBody>
          <a:bodyPr vert="horz" lIns="0" tIns="0" rIns="0" bIns="0" rtlCol="0" anchor="ctr" anchorCtr="0">
            <a:normAutofit/>
          </a:bodyPr>
          <a:lstStyle/>
          <a:p>
            <a:r>
              <a:rPr lang="en-GB" noProof="0" dirty="0" smtClean="0"/>
              <a:t>Click to edit Master title style</a:t>
            </a:r>
            <a:endParaRPr lang="en-GB" noProof="0" dirty="0"/>
          </a:p>
        </p:txBody>
      </p:sp>
      <p:sp>
        <p:nvSpPr>
          <p:cNvPr id="11" name="Content Placeholder 20"/>
          <p:cNvSpPr>
            <a:spLocks noGrp="1"/>
          </p:cNvSpPr>
          <p:nvPr>
            <p:ph sz="quarter" idx="17"/>
          </p:nvPr>
        </p:nvSpPr>
        <p:spPr>
          <a:xfrm>
            <a:off x="599019" y="1266825"/>
            <a:ext cx="5246225" cy="5114925"/>
          </a:xfrm>
          <a:prstGeom prst="rect">
            <a:avLst/>
          </a:prstGeom>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Content Placeholder 20"/>
          <p:cNvSpPr>
            <a:spLocks noGrp="1"/>
          </p:cNvSpPr>
          <p:nvPr>
            <p:ph sz="quarter" idx="23"/>
          </p:nvPr>
        </p:nvSpPr>
        <p:spPr>
          <a:xfrm>
            <a:off x="6321888" y="1266825"/>
            <a:ext cx="5246225" cy="5114925"/>
          </a:xfrm>
          <a:prstGeom prst="rect">
            <a:avLst/>
          </a:prstGeom>
          <a:ln>
            <a:noFill/>
          </a:ln>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1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sp>
        <p:nvSpPr>
          <p:cNvPr id="6"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5"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9"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4"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smtClean="0"/>
              <a:t> </a:t>
            </a:r>
            <a:endParaRPr lang="en-GB" dirty="0"/>
          </a:p>
        </p:txBody>
      </p:sp>
      <p:sp>
        <p:nvSpPr>
          <p:cNvPr id="6"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smtClean="0"/>
              <a:t>Date</a:t>
            </a:r>
            <a:endParaRPr lang="en-GB"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901" y="178079"/>
            <a:ext cx="9986432" cy="925509"/>
          </a:xfrm>
          <a:prstGeom prst="rect">
            <a:avLst/>
          </a:prstGeom>
        </p:spPr>
        <p:txBody>
          <a:bodyPr vert="horz" lIns="0" tIns="0" rIns="0" bIns="0" rtlCol="0" anchor="ctr" anchorCtr="0">
            <a:normAutofit/>
          </a:bodyPr>
          <a:lstStyle/>
          <a:p>
            <a:r>
              <a:rPr lang="en-GB" noProof="0" dirty="0" smtClean="0"/>
              <a:t>Click to edit Master title style</a:t>
            </a:r>
            <a:endParaRPr lang="en-GB" noProof="0" dirty="0"/>
          </a:p>
        </p:txBody>
      </p:sp>
      <p:grpSp>
        <p:nvGrpSpPr>
          <p:cNvPr id="82" name="Group 81"/>
          <p:cNvGrpSpPr>
            <a:grpSpLocks noChangeAspect="1"/>
          </p:cNvGrpSpPr>
          <p:nvPr userDrawn="1"/>
        </p:nvGrpSpPr>
        <p:grpSpPr bwMode="gray">
          <a:xfrm>
            <a:off x="11077485" y="0"/>
            <a:ext cx="1113165" cy="1108385"/>
            <a:chOff x="1987550" y="0"/>
            <a:chExt cx="5168901" cy="5143500"/>
          </a:xfrm>
        </p:grpSpPr>
        <p:sp>
          <p:nvSpPr>
            <p:cNvPr id="83" name="AutoShape 3"/>
            <p:cNvSpPr>
              <a:spLocks noChangeAspect="1" noChangeArrowheads="1" noTextEdit="1"/>
            </p:cNvSpPr>
            <p:nvPr userDrawn="1"/>
          </p:nvSpPr>
          <p:spPr bwMode="gray">
            <a:xfrm>
              <a:off x="1987550" y="0"/>
              <a:ext cx="5168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5"/>
            <p:cNvSpPr>
              <a:spLocks/>
            </p:cNvSpPr>
            <p:nvPr userDrawn="1"/>
          </p:nvSpPr>
          <p:spPr bwMode="gray">
            <a:xfrm>
              <a:off x="1987550" y="1682750"/>
              <a:ext cx="1350963" cy="1608138"/>
            </a:xfrm>
            <a:custGeom>
              <a:avLst/>
              <a:gdLst>
                <a:gd name="T0" fmla="*/ 1002 w 1576"/>
                <a:gd name="T1" fmla="*/ 361 h 1875"/>
                <a:gd name="T2" fmla="*/ 410 w 1576"/>
                <a:gd name="T3" fmla="*/ 938 h 1875"/>
                <a:gd name="T4" fmla="*/ 1005 w 1576"/>
                <a:gd name="T5" fmla="*/ 1514 h 1875"/>
                <a:gd name="T6" fmla="*/ 1573 w 1576"/>
                <a:gd name="T7" fmla="*/ 1275 h 1875"/>
                <a:gd name="T8" fmla="*/ 1573 w 1576"/>
                <a:gd name="T9" fmla="*/ 1707 h 1875"/>
                <a:gd name="T10" fmla="*/ 976 w 1576"/>
                <a:gd name="T11" fmla="*/ 1875 h 1875"/>
                <a:gd name="T12" fmla="*/ 0 w 1576"/>
                <a:gd name="T13" fmla="*/ 938 h 1875"/>
                <a:gd name="T14" fmla="*/ 978 w 1576"/>
                <a:gd name="T15" fmla="*/ 0 h 1875"/>
                <a:gd name="T16" fmla="*/ 1576 w 1576"/>
                <a:gd name="T17" fmla="*/ 139 h 1875"/>
                <a:gd name="T18" fmla="*/ 1576 w 1576"/>
                <a:gd name="T19" fmla="*/ 562 h 1875"/>
                <a:gd name="T20" fmla="*/ 1002 w 1576"/>
                <a:gd name="T21" fmla="*/ 361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1875">
                  <a:moveTo>
                    <a:pt x="1002" y="361"/>
                  </a:moveTo>
                  <a:cubicBezTo>
                    <a:pt x="635" y="361"/>
                    <a:pt x="410" y="648"/>
                    <a:pt x="410" y="938"/>
                  </a:cubicBezTo>
                  <a:cubicBezTo>
                    <a:pt x="410" y="1286"/>
                    <a:pt x="694" y="1514"/>
                    <a:pt x="1005" y="1514"/>
                  </a:cubicBezTo>
                  <a:cubicBezTo>
                    <a:pt x="1211" y="1514"/>
                    <a:pt x="1407" y="1422"/>
                    <a:pt x="1573" y="1275"/>
                  </a:cubicBezTo>
                  <a:cubicBezTo>
                    <a:pt x="1573" y="1707"/>
                    <a:pt x="1573" y="1707"/>
                    <a:pt x="1573" y="1707"/>
                  </a:cubicBezTo>
                  <a:cubicBezTo>
                    <a:pt x="1399" y="1811"/>
                    <a:pt x="1161" y="1875"/>
                    <a:pt x="976" y="1875"/>
                  </a:cubicBezTo>
                  <a:cubicBezTo>
                    <a:pt x="445" y="1875"/>
                    <a:pt x="0" y="1444"/>
                    <a:pt x="0" y="938"/>
                  </a:cubicBezTo>
                  <a:cubicBezTo>
                    <a:pt x="0" y="401"/>
                    <a:pt x="448" y="0"/>
                    <a:pt x="978" y="0"/>
                  </a:cubicBezTo>
                  <a:cubicBezTo>
                    <a:pt x="1182" y="0"/>
                    <a:pt x="1420" y="61"/>
                    <a:pt x="1576" y="139"/>
                  </a:cubicBezTo>
                  <a:cubicBezTo>
                    <a:pt x="1576" y="562"/>
                    <a:pt x="1576" y="562"/>
                    <a:pt x="1576" y="562"/>
                  </a:cubicBezTo>
                  <a:cubicBezTo>
                    <a:pt x="1380" y="434"/>
                    <a:pt x="1182" y="361"/>
                    <a:pt x="1002" y="361"/>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6"/>
            <p:cNvSpPr>
              <a:spLocks/>
            </p:cNvSpPr>
            <p:nvPr userDrawn="1"/>
          </p:nvSpPr>
          <p:spPr bwMode="gray">
            <a:xfrm>
              <a:off x="3460750" y="1682750"/>
              <a:ext cx="1395413" cy="1608138"/>
            </a:xfrm>
            <a:custGeom>
              <a:avLst/>
              <a:gdLst>
                <a:gd name="T0" fmla="*/ 983 w 1629"/>
                <a:gd name="T1" fmla="*/ 1875 h 1875"/>
                <a:gd name="T2" fmla="*/ 0 w 1629"/>
                <a:gd name="T3" fmla="*/ 937 h 1875"/>
                <a:gd name="T4" fmla="*/ 1007 w 1629"/>
                <a:gd name="T5" fmla="*/ 0 h 1875"/>
                <a:gd name="T6" fmla="*/ 1618 w 1629"/>
                <a:gd name="T7" fmla="*/ 126 h 1875"/>
                <a:gd name="T8" fmla="*/ 1618 w 1629"/>
                <a:gd name="T9" fmla="*/ 546 h 1875"/>
                <a:gd name="T10" fmla="*/ 1015 w 1629"/>
                <a:gd name="T11" fmla="*/ 361 h 1875"/>
                <a:gd name="T12" fmla="*/ 410 w 1629"/>
                <a:gd name="T13" fmla="*/ 937 h 1875"/>
                <a:gd name="T14" fmla="*/ 1020 w 1629"/>
                <a:gd name="T15" fmla="*/ 1524 h 1875"/>
                <a:gd name="T16" fmla="*/ 1243 w 1629"/>
                <a:gd name="T17" fmla="*/ 1487 h 1875"/>
                <a:gd name="T18" fmla="*/ 1243 w 1629"/>
                <a:gd name="T19" fmla="*/ 1149 h 1875"/>
                <a:gd name="T20" fmla="*/ 943 w 1629"/>
                <a:gd name="T21" fmla="*/ 1149 h 1875"/>
                <a:gd name="T22" fmla="*/ 943 w 1629"/>
                <a:gd name="T23" fmla="*/ 793 h 1875"/>
                <a:gd name="T24" fmla="*/ 1629 w 1629"/>
                <a:gd name="T25" fmla="*/ 793 h 1875"/>
                <a:gd name="T26" fmla="*/ 1629 w 1629"/>
                <a:gd name="T27" fmla="*/ 1741 h 1875"/>
                <a:gd name="T28" fmla="*/ 983 w 1629"/>
                <a:gd name="T29" fmla="*/ 18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9" h="1875">
                  <a:moveTo>
                    <a:pt x="983" y="1875"/>
                  </a:moveTo>
                  <a:cubicBezTo>
                    <a:pt x="450" y="1875"/>
                    <a:pt x="0" y="1460"/>
                    <a:pt x="0" y="937"/>
                  </a:cubicBezTo>
                  <a:cubicBezTo>
                    <a:pt x="0" y="410"/>
                    <a:pt x="447" y="0"/>
                    <a:pt x="1007" y="0"/>
                  </a:cubicBezTo>
                  <a:cubicBezTo>
                    <a:pt x="1211" y="0"/>
                    <a:pt x="1463" y="53"/>
                    <a:pt x="1618" y="126"/>
                  </a:cubicBezTo>
                  <a:cubicBezTo>
                    <a:pt x="1618" y="546"/>
                    <a:pt x="1618" y="546"/>
                    <a:pt x="1618" y="546"/>
                  </a:cubicBezTo>
                  <a:cubicBezTo>
                    <a:pt x="1441" y="444"/>
                    <a:pt x="1214" y="361"/>
                    <a:pt x="1015" y="361"/>
                  </a:cubicBezTo>
                  <a:cubicBezTo>
                    <a:pt x="648" y="361"/>
                    <a:pt x="410" y="648"/>
                    <a:pt x="410" y="937"/>
                  </a:cubicBezTo>
                  <a:cubicBezTo>
                    <a:pt x="410" y="1278"/>
                    <a:pt x="691" y="1524"/>
                    <a:pt x="1020" y="1524"/>
                  </a:cubicBezTo>
                  <a:cubicBezTo>
                    <a:pt x="1090" y="1524"/>
                    <a:pt x="1157" y="1519"/>
                    <a:pt x="1243" y="1487"/>
                  </a:cubicBezTo>
                  <a:cubicBezTo>
                    <a:pt x="1243" y="1149"/>
                    <a:pt x="1243" y="1149"/>
                    <a:pt x="1243" y="1149"/>
                  </a:cubicBezTo>
                  <a:cubicBezTo>
                    <a:pt x="943" y="1149"/>
                    <a:pt x="943" y="1149"/>
                    <a:pt x="943" y="1149"/>
                  </a:cubicBezTo>
                  <a:cubicBezTo>
                    <a:pt x="943" y="793"/>
                    <a:pt x="943" y="793"/>
                    <a:pt x="943" y="793"/>
                  </a:cubicBezTo>
                  <a:cubicBezTo>
                    <a:pt x="1629" y="793"/>
                    <a:pt x="1629" y="793"/>
                    <a:pt x="1629" y="793"/>
                  </a:cubicBezTo>
                  <a:cubicBezTo>
                    <a:pt x="1629" y="1741"/>
                    <a:pt x="1629" y="1741"/>
                    <a:pt x="1629" y="1741"/>
                  </a:cubicBezTo>
                  <a:cubicBezTo>
                    <a:pt x="1433" y="1830"/>
                    <a:pt x="1214" y="1875"/>
                    <a:pt x="983" y="1875"/>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Rectangle 7"/>
            <p:cNvSpPr>
              <a:spLocks noChangeArrowheads="1"/>
            </p:cNvSpPr>
            <p:nvPr userDrawn="1"/>
          </p:nvSpPr>
          <p:spPr bwMode="gray">
            <a:xfrm>
              <a:off x="5113338" y="1714500"/>
              <a:ext cx="330200" cy="1544638"/>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8"/>
            <p:cNvSpPr>
              <a:spLocks/>
            </p:cNvSpPr>
            <p:nvPr userDrawn="1"/>
          </p:nvSpPr>
          <p:spPr bwMode="gray">
            <a:xfrm>
              <a:off x="2014538" y="0"/>
              <a:ext cx="5141913" cy="5143500"/>
            </a:xfrm>
            <a:custGeom>
              <a:avLst/>
              <a:gdLst>
                <a:gd name="T0" fmla="*/ 0 w 3239"/>
                <a:gd name="T1" fmla="*/ 0 h 3240"/>
                <a:gd name="T2" fmla="*/ 0 w 3239"/>
                <a:gd name="T3" fmla="*/ 360 h 3240"/>
                <a:gd name="T4" fmla="*/ 2879 w 3239"/>
                <a:gd name="T5" fmla="*/ 360 h 3240"/>
                <a:gd name="T6" fmla="*/ 2879 w 3239"/>
                <a:gd name="T7" fmla="*/ 3240 h 3240"/>
                <a:gd name="T8" fmla="*/ 3239 w 3239"/>
                <a:gd name="T9" fmla="*/ 3240 h 3240"/>
                <a:gd name="T10" fmla="*/ 3239 w 3239"/>
                <a:gd name="T11" fmla="*/ 0 h 3240"/>
                <a:gd name="T12" fmla="*/ 0 w 3239"/>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39" h="3240">
                  <a:moveTo>
                    <a:pt x="0" y="0"/>
                  </a:moveTo>
                  <a:lnTo>
                    <a:pt x="0" y="360"/>
                  </a:lnTo>
                  <a:lnTo>
                    <a:pt x="2879" y="360"/>
                  </a:lnTo>
                  <a:lnTo>
                    <a:pt x="2879" y="3240"/>
                  </a:lnTo>
                  <a:lnTo>
                    <a:pt x="3239" y="3240"/>
                  </a:lnTo>
                  <a:lnTo>
                    <a:pt x="3239"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8" name="Rectangle 87"/>
          <p:cNvSpPr/>
          <p:nvPr userDrawn="1"/>
        </p:nvSpPr>
        <p:spPr bwMode="gray">
          <a:xfrm>
            <a:off x="0" y="6737639"/>
            <a:ext cx="12192000"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p>
        </p:txBody>
      </p:sp>
      <p:sp>
        <p:nvSpPr>
          <p:cNvPr id="9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mn-lt"/>
                <a:ea typeface="+mn-ea"/>
                <a:cs typeface="Arial" pitchFamily="34" charset="0"/>
              </a:defRPr>
            </a:lvl1pPr>
          </a:lstStyle>
          <a:p>
            <a:fld id="{525A3C56-E491-49B2-93F3-63532DF516BC}" type="slidenum">
              <a:rPr lang="en-GB" smtClean="0"/>
              <a:pPr/>
              <a:t>‹#›</a:t>
            </a:fld>
            <a:endParaRPr lang="en-GB" dirty="0"/>
          </a:p>
        </p:txBody>
      </p:sp>
      <p:sp>
        <p:nvSpPr>
          <p:cNvPr id="93"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mn-lt"/>
                <a:ea typeface="+mn-ea"/>
                <a:cs typeface="Arial" pitchFamily="34" charset="0"/>
              </a:defRPr>
            </a:lvl1pPr>
          </a:lstStyle>
          <a:p>
            <a:r>
              <a:rPr lang="en-GB" dirty="0" smtClean="0"/>
              <a:t> </a:t>
            </a:r>
            <a:endParaRPr lang="en-GB" dirty="0"/>
          </a:p>
        </p:txBody>
      </p:sp>
      <p:sp>
        <p:nvSpPr>
          <p:cNvPr id="96" name="TextBox 95" descr="Copyright_box&#10;"/>
          <p:cNvSpPr txBox="1"/>
          <p:nvPr userDrawn="1"/>
        </p:nvSpPr>
        <p:spPr bwMode="auto">
          <a:xfrm>
            <a:off x="601526" y="6555600"/>
            <a:ext cx="1920658" cy="169200"/>
          </a:xfrm>
          <a:prstGeom prst="rect">
            <a:avLst/>
          </a:prstGeom>
          <a:noFill/>
          <a:ln w="9525" algn="ctr">
            <a:noFill/>
            <a:miter lim="800000"/>
            <a:headEnd/>
            <a:tailEnd/>
          </a:ln>
          <a:effectLst/>
        </p:spPr>
        <p:txBody>
          <a:bodyPr vert="horz" wrap="none" lIns="0" tIns="0" rIns="0" bIns="0" rtlCol="0" anchor="ctr" anchorCtr="0">
            <a:noAutofit/>
          </a:bodyPr>
          <a:lstStyle/>
          <a:p>
            <a:pPr algn="l"/>
            <a:r>
              <a:rPr lang="en-GB" sz="1000" dirty="0" smtClean="0">
                <a:latin typeface="+mn-lt"/>
              </a:rPr>
              <a:t>© 2019 CGI Group Inc.</a:t>
            </a:r>
            <a:endParaRPr lang="en-GB" sz="1000" b="0" i="0" u="none" dirty="0" smtClean="0">
              <a:solidFill>
                <a:schemeClr val="tx1"/>
              </a:solidFill>
              <a:latin typeface="+mn-lt"/>
              <a:cs typeface="Arial" pitchFamily="34" charset="0"/>
            </a:endParaRPr>
          </a:p>
        </p:txBody>
      </p:sp>
      <p:sp>
        <p:nvSpPr>
          <p:cNvPr id="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mn-lt"/>
                <a:cs typeface="Arial" pitchFamily="34" charset="0"/>
              </a:defRPr>
            </a:lvl1pPr>
          </a:lstStyle>
          <a:p>
            <a:pPr algn="ctr"/>
            <a:r>
              <a:rPr lang="en-GB" dirty="0" smtClean="0"/>
              <a:t>Date</a:t>
            </a:r>
            <a:endParaRPr lang="en-GB" dirty="0"/>
          </a:p>
        </p:txBody>
      </p:sp>
      <p:sp>
        <p:nvSpPr>
          <p:cNvPr id="14" name="TextBox 13" descr="CONFIDENTIAL_TAG_0xFFEE"/>
          <p:cNvSpPr txBox="1"/>
          <p:nvPr userDrawn="1"/>
        </p:nvSpPr>
        <p:spPr bwMode="auto">
          <a:xfrm>
            <a:off x="9179894" y="6573530"/>
            <a:ext cx="1439604" cy="169200"/>
          </a:xfrm>
          <a:prstGeom prst="rect">
            <a:avLst/>
          </a:prstGeom>
          <a:noFill/>
          <a:ln w="9525" algn="ctr">
            <a:noFill/>
            <a:miter lim="800000"/>
            <a:headEnd/>
            <a:tailEnd/>
          </a:ln>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701" r:id="rId2"/>
    <p:sldLayoutId id="2147483702" r:id="rId3"/>
    <p:sldLayoutId id="2147483665" r:id="rId4"/>
    <p:sldLayoutId id="2147483693" r:id="rId5"/>
    <p:sldLayoutId id="2147483666" r:id="rId6"/>
    <p:sldLayoutId id="2147483674" r:id="rId7"/>
    <p:sldLayoutId id="2147483671" r:id="rId8"/>
    <p:sldLayoutId id="2147483672" r:id="rId9"/>
    <p:sldLayoutId id="2147483678" r:id="rId10"/>
    <p:sldLayoutId id="2147483679" r:id="rId11"/>
    <p:sldLayoutId id="2147483670" r:id="rId12"/>
    <p:sldLayoutId id="2147483692" r:id="rId13"/>
    <p:sldLayoutId id="2147483696" r:id="rId14"/>
    <p:sldLayoutId id="2147483697" r:id="rId15"/>
    <p:sldLayoutId id="2147483703" r:id="rId16"/>
    <p:sldLayoutId id="2147483650" r:id="rId17"/>
    <p:sldLayoutId id="2147483667" r:id="rId18"/>
    <p:sldLayoutId id="2147483668" r:id="rId19"/>
    <p:sldLayoutId id="2147483687" r:id="rId20"/>
    <p:sldLayoutId id="2147483690" r:id="rId21"/>
    <p:sldLayoutId id="2147483691" r:id="rId22"/>
    <p:sldLayoutId id="2147483661" r:id="rId23"/>
    <p:sldLayoutId id="2147483695" r:id="rId24"/>
    <p:sldLayoutId id="2147483698" r:id="rId25"/>
    <p:sldLayoutId id="2147483699" r:id="rId26"/>
    <p:sldLayoutId id="2147483700" r:id="rId27"/>
    <p:sldLayoutId id="2147483660" r:id="rId28"/>
  </p:sldLayoutIdLst>
  <p:hf hdr="0" dt="0"/>
  <p:txStyles>
    <p:titleStyle>
      <a:lvl1pPr algn="l" defTabSz="914400" rtl="0" eaLnBrk="1" latinLnBrk="0" hangingPunct="1">
        <a:spcBef>
          <a:spcPct val="0"/>
        </a:spcBef>
        <a:buNone/>
        <a:defRPr sz="36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10" userDrawn="1">
          <p15:clr>
            <a:srgbClr val="F26B43"/>
          </p15:clr>
        </p15:guide>
        <p15:guide id="4" orient="horz" pos="4020" userDrawn="1">
          <p15:clr>
            <a:srgbClr val="F26B43"/>
          </p15:clr>
        </p15:guide>
        <p15:guide id="5" orient="horz" pos="799" userDrawn="1">
          <p15:clr>
            <a:srgbClr val="F26B43"/>
          </p15:clr>
        </p15:guide>
        <p15:guide id="6" pos="371" userDrawn="1">
          <p15:clr>
            <a:srgbClr val="F26B43"/>
          </p15:clr>
        </p15:guide>
        <p15:guide id="7" pos="6675" userDrawn="1">
          <p15:clr>
            <a:srgbClr val="F26B43"/>
          </p15:clr>
        </p15:guide>
        <p15:guide id="8"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3213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pdsummit.ca/" TargetMode="Externa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
          <p:cNvSpPr>
            <a:spLocks noGrp="1"/>
          </p:cNvSpPr>
          <p:nvPr>
            <p:ph type="ctrTitle"/>
          </p:nvPr>
        </p:nvSpPr>
        <p:spPr/>
        <p:txBody>
          <a:bodyPr/>
          <a:lstStyle/>
          <a:p>
            <a:r>
              <a:rPr lang="en-GB" dirty="0" smtClean="0"/>
              <a:t>Ethical Considerations for Data Management</a:t>
            </a:r>
            <a:endParaRPr lang="en-GB" dirty="0"/>
          </a:p>
        </p:txBody>
      </p:sp>
      <p:sp>
        <p:nvSpPr>
          <p:cNvPr id="3" name="Subtitle 2" descr="&lt;SUBTITLE&gt;"/>
          <p:cNvSpPr>
            <a:spLocks noGrp="1"/>
          </p:cNvSpPr>
          <p:nvPr>
            <p:ph type="subTitle" idx="1"/>
          </p:nvPr>
        </p:nvSpPr>
        <p:spPr/>
        <p:txBody>
          <a:bodyPr/>
          <a:lstStyle/>
          <a:p>
            <a:endParaRPr lang="en-GB" dirty="0" smtClean="0"/>
          </a:p>
          <a:p>
            <a:endParaRPr lang="en-GB" sz="1400" dirty="0" smtClean="0"/>
          </a:p>
          <a:p>
            <a:endParaRPr lang="en-GB" sz="1400" dirty="0" smtClean="0"/>
          </a:p>
          <a:p>
            <a:endParaRPr lang="en-GB" sz="1400" dirty="0" smtClean="0"/>
          </a:p>
          <a:p>
            <a:endParaRPr lang="en-GB" sz="1400" dirty="0" smtClean="0"/>
          </a:p>
          <a:p>
            <a:r>
              <a:rPr lang="en-GB" sz="1400" b="0" dirty="0" smtClean="0"/>
              <a:t>James Slupsky</a:t>
            </a:r>
          </a:p>
          <a:p>
            <a:endParaRPr lang="en-GB" sz="1400" b="0" dirty="0" smtClean="0"/>
          </a:p>
          <a:p>
            <a:r>
              <a:rPr lang="en-GB" sz="1400" b="0" dirty="0" smtClean="0"/>
              <a:t>April 2019</a:t>
            </a:r>
            <a:endParaRPr lang="en-GB" sz="1400" b="0" dirty="0"/>
          </a:p>
        </p:txBody>
      </p:sp>
      <p:sp>
        <p:nvSpPr>
          <p:cNvPr id="7" name="Slide Number Placeholder 6"/>
          <p:cNvSpPr>
            <a:spLocks noGrp="1"/>
          </p:cNvSpPr>
          <p:nvPr>
            <p:ph type="sldNum" sz="quarter" idx="4"/>
          </p:nvPr>
        </p:nvSpPr>
        <p:spPr/>
        <p:txBody>
          <a:bodyPr/>
          <a:lstStyle/>
          <a:p>
            <a:fld id="{525A3C56-E491-49B2-93F3-63532DF516BC}" type="slidenum">
              <a:rPr lang="en-GB" smtClean="0"/>
              <a:pPr/>
              <a:t>1</a:t>
            </a:fld>
            <a:endParaRPr lang="en-GB" dirty="0"/>
          </a:p>
        </p:txBody>
      </p:sp>
      <p:sp>
        <p:nvSpPr>
          <p:cNvPr id="6" name="Footer Placeholder 5"/>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35290052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GB" dirty="0"/>
              <a:t>Privacy by Design – Data Minimization</a:t>
            </a:r>
          </a:p>
        </p:txBody>
      </p:sp>
      <p:sp>
        <p:nvSpPr>
          <p:cNvPr id="6" name="Content Placeholder 5"/>
          <p:cNvSpPr>
            <a:spLocks noGrp="1"/>
          </p:cNvSpPr>
          <p:nvPr>
            <p:ph sz="quarter" idx="17"/>
          </p:nvPr>
        </p:nvSpPr>
        <p:spPr>
          <a:xfrm>
            <a:off x="596900" y="4148925"/>
            <a:ext cx="6944078" cy="1767708"/>
          </a:xfrm>
        </p:spPr>
        <p:txBody>
          <a:bodyPr/>
          <a:lstStyle/>
          <a:p>
            <a:r>
              <a:rPr lang="en-GB" dirty="0" smtClean="0"/>
              <a:t>Here, we want to implement a solution so that when we ask users to identify personal attributes for use in verification, they can be verified anonymously without being leaked inadvertently.  So, rather than storing “mothers maiden name” in clear text, for instance, a cryptographic scheme is introduced so that someone viewing the data stored that is associated with a user, this attribute cannot be decoded.</a:t>
            </a:r>
            <a:endParaRPr lang="en-GB" dirty="0"/>
          </a:p>
        </p:txBody>
      </p:sp>
      <p:sp>
        <p:nvSpPr>
          <p:cNvPr id="9" name="Slide Number Placeholder 8"/>
          <p:cNvSpPr>
            <a:spLocks noGrp="1"/>
          </p:cNvSpPr>
          <p:nvPr>
            <p:ph type="sldNum" sz="quarter" idx="4"/>
          </p:nvPr>
        </p:nvSpPr>
        <p:spPr/>
        <p:txBody>
          <a:bodyPr/>
          <a:lstStyle/>
          <a:p>
            <a:fld id="{525A3C56-E491-49B2-93F3-63532DF516BC}" type="slidenum">
              <a:rPr lang="en-GB" smtClean="0"/>
              <a:pPr/>
              <a:t>10</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
        <p:nvSpPr>
          <p:cNvPr id="7" name="Rectangle 6"/>
          <p:cNvSpPr/>
          <p:nvPr/>
        </p:nvSpPr>
        <p:spPr>
          <a:xfrm>
            <a:off x="596900" y="1522720"/>
            <a:ext cx="6096000" cy="2308324"/>
          </a:xfrm>
          <a:prstGeom prst="rect">
            <a:avLst/>
          </a:prstGeom>
        </p:spPr>
        <p:txBody>
          <a:bodyPr>
            <a:spAutoFit/>
          </a:bodyPr>
          <a:lstStyle/>
          <a:p>
            <a:r>
              <a:rPr lang="en-CA" b="1" dirty="0"/>
              <a:t>Attribute -Based Credentials</a:t>
            </a:r>
            <a:r>
              <a:rPr lang="en-CA" dirty="0"/>
              <a:t> - When verifying data, use cryptographic schemes to construct anonymous proofs of ownership of personal attributes so they can be used for verification </a:t>
            </a:r>
            <a:endParaRPr lang="en-CA" dirty="0" smtClean="0"/>
          </a:p>
          <a:p>
            <a:r>
              <a:rPr lang="en-CA" b="1" dirty="0" smtClean="0"/>
              <a:t>Problem </a:t>
            </a:r>
            <a:r>
              <a:rPr lang="en-CA" b="1" dirty="0"/>
              <a:t>Addressed</a:t>
            </a:r>
            <a:r>
              <a:rPr lang="en-CA" dirty="0"/>
              <a:t>: Prevent leak of information by revealing more information than needed </a:t>
            </a:r>
            <a:endParaRPr lang="en-CA" dirty="0" smtClean="0"/>
          </a:p>
          <a:p>
            <a:r>
              <a:rPr lang="en-CA" b="1" dirty="0" smtClean="0"/>
              <a:t>Benefit</a:t>
            </a:r>
            <a:r>
              <a:rPr lang="en-CA" dirty="0"/>
              <a:t>: The ownership of attributes can be anonymously verified </a:t>
            </a:r>
            <a:endParaRPr lang="en-GB" dirty="0"/>
          </a:p>
        </p:txBody>
      </p:sp>
    </p:spTree>
    <p:extLst>
      <p:ext uri="{BB962C8B-B14F-4D97-AF65-F5344CB8AC3E}">
        <p14:creationId xmlns:p14="http://schemas.microsoft.com/office/powerpoint/2010/main" val="220186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Privacy by Design – </a:t>
            </a:r>
            <a:r>
              <a:rPr lang="en-GB" dirty="0" smtClean="0"/>
              <a:t>Operationalizing GDPR</a:t>
            </a:r>
            <a:endParaRPr lang="en-GB" dirty="0"/>
          </a:p>
        </p:txBody>
      </p:sp>
      <p:sp>
        <p:nvSpPr>
          <p:cNvPr id="4" name="Content Placeholder 3"/>
          <p:cNvSpPr>
            <a:spLocks noGrp="1"/>
          </p:cNvSpPr>
          <p:nvPr>
            <p:ph sz="quarter" idx="17"/>
          </p:nvPr>
        </p:nvSpPr>
        <p:spPr>
          <a:xfrm>
            <a:off x="6832437" y="1277433"/>
            <a:ext cx="4253252" cy="4513767"/>
          </a:xfrm>
        </p:spPr>
        <p:txBody>
          <a:bodyPr>
            <a:normAutofit/>
          </a:bodyPr>
          <a:lstStyle/>
          <a:p>
            <a:r>
              <a:rPr lang="en-CA" dirty="0" smtClean="0"/>
              <a:t>The </a:t>
            </a:r>
            <a:r>
              <a:rPr lang="en-CA" dirty="0" err="1" smtClean="0"/>
              <a:t>GuideMe</a:t>
            </a:r>
            <a:r>
              <a:rPr lang="en-CA" dirty="0" smtClean="0"/>
              <a:t> approach can be used to help operationalize GDPR in general.</a:t>
            </a:r>
          </a:p>
          <a:p>
            <a:r>
              <a:rPr lang="en-CA" dirty="0" smtClean="0"/>
              <a:t>The controls listed in the previous slides are used as part of the creation of solution requirements.</a:t>
            </a:r>
          </a:p>
          <a:p>
            <a:r>
              <a:rPr lang="en-CA" dirty="0" smtClean="0"/>
              <a:t>Here, the Audit identifies all data collected, the processes involved, and where the data is stored.</a:t>
            </a:r>
          </a:p>
          <a:p>
            <a:r>
              <a:rPr lang="en-CA" dirty="0" smtClean="0"/>
              <a:t>The gap analysis seeks to identify which scenarios would create violations of GDPR.</a:t>
            </a:r>
          </a:p>
          <a:p>
            <a:r>
              <a:rPr lang="en-CA" dirty="0" smtClean="0"/>
              <a:t>Planning and preparation create the solution requirements to remediate the gaps identified </a:t>
            </a:r>
            <a:endParaRPr lang="en-GB" dirty="0"/>
          </a:p>
        </p:txBody>
      </p:sp>
      <p:sp>
        <p:nvSpPr>
          <p:cNvPr id="5" name="Slide Number Placeholder 4"/>
          <p:cNvSpPr>
            <a:spLocks noGrp="1"/>
          </p:cNvSpPr>
          <p:nvPr>
            <p:ph type="sldNum" sz="quarter" idx="4"/>
          </p:nvPr>
        </p:nvSpPr>
        <p:spPr/>
        <p:txBody>
          <a:bodyPr/>
          <a:lstStyle/>
          <a:p>
            <a:fld id="{525A3C56-E491-49B2-93F3-63532DF516BC}" type="slidenum">
              <a:rPr lang="en-GB" smtClean="0"/>
              <a:pPr/>
              <a:t>11</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pic>
        <p:nvPicPr>
          <p:cNvPr id="7" name="Picture 6"/>
          <p:cNvPicPr>
            <a:picLocks noChangeAspect="1"/>
          </p:cNvPicPr>
          <p:nvPr/>
        </p:nvPicPr>
        <p:blipFill>
          <a:blip r:embed="rId3"/>
          <a:stretch>
            <a:fillRect/>
          </a:stretch>
        </p:blipFill>
        <p:spPr>
          <a:xfrm>
            <a:off x="596901" y="930548"/>
            <a:ext cx="6011401" cy="5011667"/>
          </a:xfrm>
          <a:prstGeom prst="rect">
            <a:avLst/>
          </a:prstGeom>
        </p:spPr>
      </p:pic>
      <p:sp>
        <p:nvSpPr>
          <p:cNvPr id="8" name="TextBox 7"/>
          <p:cNvSpPr txBox="1"/>
          <p:nvPr/>
        </p:nvSpPr>
        <p:spPr bwMode="auto">
          <a:xfrm>
            <a:off x="2291643" y="5942215"/>
            <a:ext cx="7292623" cy="553998"/>
          </a:xfrm>
          <a:prstGeom prst="rect">
            <a:avLst/>
          </a:prstGeom>
          <a:noFill/>
          <a:ln w="9525" algn="ctr">
            <a:noFill/>
            <a:miter lim="800000"/>
            <a:headEnd/>
            <a:tailEnd/>
          </a:ln>
          <a:effectLst/>
        </p:spPr>
        <p:txBody>
          <a:bodyPr wrap="square" lIns="0" tIns="0" rIns="0" bIns="0" rtlCol="0">
            <a:spAutoFit/>
          </a:bodyPr>
          <a:lstStyle/>
          <a:p>
            <a:r>
              <a:rPr lang="en-CA" sz="1200" dirty="0">
                <a:cs typeface="Arial" pitchFamily="34" charset="0"/>
              </a:rPr>
              <a:t>“The Grace Period Has </a:t>
            </a:r>
            <a:r>
              <a:rPr lang="en-CA" sz="1200" dirty="0" err="1">
                <a:cs typeface="Arial" pitchFamily="34" charset="0"/>
              </a:rPr>
              <a:t>Ended</a:t>
            </a:r>
            <a:r>
              <a:rPr lang="en-CA" sz="1200" dirty="0" err="1" smtClean="0">
                <a:cs typeface="Arial" pitchFamily="34" charset="0"/>
              </a:rPr>
              <a:t>”:An</a:t>
            </a:r>
            <a:r>
              <a:rPr lang="en-CA" sz="1200" dirty="0" smtClean="0">
                <a:cs typeface="Arial" pitchFamily="34" charset="0"/>
              </a:rPr>
              <a:t> </a:t>
            </a:r>
            <a:r>
              <a:rPr lang="en-CA" sz="1200" dirty="0">
                <a:cs typeface="Arial" pitchFamily="34" charset="0"/>
              </a:rPr>
              <a:t>Approach to Operationalize </a:t>
            </a:r>
            <a:r>
              <a:rPr lang="en-CA" sz="1200" dirty="0" smtClean="0">
                <a:cs typeface="Arial" pitchFamily="34" charset="0"/>
              </a:rPr>
              <a:t>GDPR Requirements</a:t>
            </a:r>
          </a:p>
          <a:p>
            <a:r>
              <a:rPr lang="en-GB" sz="1200" dirty="0">
                <a:cs typeface="Arial" pitchFamily="34" charset="0"/>
              </a:rPr>
              <a:t>Vanessa Ayala-Rivera, Liliana </a:t>
            </a:r>
            <a:r>
              <a:rPr lang="en-GB" sz="1200" dirty="0" smtClean="0">
                <a:cs typeface="Arial" pitchFamily="34" charset="0"/>
              </a:rPr>
              <a:t>Pasquale</a:t>
            </a:r>
          </a:p>
          <a:p>
            <a:r>
              <a:rPr lang="en-CA" sz="1200" dirty="0">
                <a:cs typeface="Arial" pitchFamily="34" charset="0"/>
              </a:rPr>
              <a:t>2018 IEEE 26th International Requirements Engineering Conference</a:t>
            </a:r>
            <a:endParaRPr lang="en-GB" sz="1200" dirty="0" smtClean="0">
              <a:cs typeface="Arial" pitchFamily="34" charset="0"/>
            </a:endParaRPr>
          </a:p>
        </p:txBody>
      </p:sp>
    </p:spTree>
    <p:extLst>
      <p:ext uri="{BB962C8B-B14F-4D97-AF65-F5344CB8AC3E}">
        <p14:creationId xmlns:p14="http://schemas.microsoft.com/office/powerpoint/2010/main" val="317244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Privacy by Design – Transparency</a:t>
            </a:r>
            <a:endParaRPr lang="en-GB" dirty="0"/>
          </a:p>
        </p:txBody>
      </p:sp>
      <p:sp>
        <p:nvSpPr>
          <p:cNvPr id="4" name="Content Placeholder 3"/>
          <p:cNvSpPr>
            <a:spLocks noGrp="1"/>
          </p:cNvSpPr>
          <p:nvPr>
            <p:ph sz="quarter" idx="17"/>
          </p:nvPr>
        </p:nvSpPr>
        <p:spPr>
          <a:xfrm>
            <a:off x="596901" y="4135993"/>
            <a:ext cx="10971212" cy="2185785"/>
          </a:xfrm>
        </p:spPr>
        <p:txBody>
          <a:bodyPr>
            <a:normAutofit fontScale="92500" lnSpcReduction="10000"/>
          </a:bodyPr>
          <a:lstStyle/>
          <a:p>
            <a:r>
              <a:rPr lang="en-GB" dirty="0" smtClean="0"/>
              <a:t>Concept here is that the Data Subject inspects and potentially alters the Layered Privacy Policy (LPL) by accepting or denying purposes or adjusting settings for anonymization.</a:t>
            </a:r>
          </a:p>
          <a:p>
            <a:r>
              <a:rPr lang="en-GB" dirty="0" smtClean="0"/>
              <a:t>Submitting the form constitutes acceptance and consent.  </a:t>
            </a:r>
          </a:p>
          <a:p>
            <a:r>
              <a:rPr lang="en-GB" dirty="0" smtClean="0"/>
              <a:t>The LPL is then processed and stored with the data.  It can then be used to guide the Privacy Layer when verifying a requester’s access to the data.</a:t>
            </a:r>
          </a:p>
          <a:p>
            <a:r>
              <a:rPr lang="en-GB" dirty="0" smtClean="0"/>
              <a:t>The LPL is transferred downstream to Third Party Controllers</a:t>
            </a:r>
          </a:p>
          <a:p>
            <a:r>
              <a:rPr lang="en-GB" dirty="0" smtClean="0"/>
              <a:t>Idea discussed in detail in the paper, “</a:t>
            </a:r>
            <a:r>
              <a:rPr lang="en-CA" dirty="0"/>
              <a:t>Critical Analysis of LPL according to Articles 12 - 14 of the </a:t>
            </a:r>
            <a:r>
              <a:rPr lang="en-CA" dirty="0" smtClean="0"/>
              <a:t>GDPR”, by Armin </a:t>
            </a:r>
            <a:r>
              <a:rPr lang="en-CA" dirty="0" err="1" smtClean="0"/>
              <a:t>Gerl</a:t>
            </a:r>
            <a:r>
              <a:rPr lang="en-CA" dirty="0" smtClean="0"/>
              <a:t> and Dirk Pohl as published in </a:t>
            </a:r>
            <a:r>
              <a:rPr lang="en-CA" dirty="0"/>
              <a:t>Proceedings of International Conference </a:t>
            </a:r>
            <a:r>
              <a:rPr lang="en-CA" dirty="0" smtClean="0"/>
              <a:t>on Availability</a:t>
            </a:r>
            <a:r>
              <a:rPr lang="en-CA" dirty="0"/>
              <a:t>, Reliability and Security, Hamburg, Germany, August 27–30, </a:t>
            </a:r>
            <a:r>
              <a:rPr lang="en-CA" dirty="0" smtClean="0"/>
              <a:t>2018 </a:t>
            </a:r>
            <a:r>
              <a:rPr lang="en-GB" dirty="0" smtClean="0"/>
              <a:t>(ARES </a:t>
            </a:r>
            <a:r>
              <a:rPr lang="en-GB" dirty="0"/>
              <a:t>2018), 9 pages.</a:t>
            </a:r>
          </a:p>
        </p:txBody>
      </p:sp>
      <p:sp>
        <p:nvSpPr>
          <p:cNvPr id="5" name="Slide Number Placeholder 4"/>
          <p:cNvSpPr>
            <a:spLocks noGrp="1"/>
          </p:cNvSpPr>
          <p:nvPr>
            <p:ph type="sldNum" sz="quarter" idx="4"/>
          </p:nvPr>
        </p:nvSpPr>
        <p:spPr/>
        <p:txBody>
          <a:bodyPr/>
          <a:lstStyle/>
          <a:p>
            <a:fld id="{525A3C56-E491-49B2-93F3-63532DF516BC}" type="slidenum">
              <a:rPr lang="en-GB" smtClean="0"/>
              <a:pPr/>
              <a:t>12</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pic>
        <p:nvPicPr>
          <p:cNvPr id="6" name="Picture 5"/>
          <p:cNvPicPr>
            <a:picLocks noChangeAspect="1"/>
          </p:cNvPicPr>
          <p:nvPr/>
        </p:nvPicPr>
        <p:blipFill>
          <a:blip r:embed="rId3"/>
          <a:stretch>
            <a:fillRect/>
          </a:stretch>
        </p:blipFill>
        <p:spPr>
          <a:xfrm>
            <a:off x="1068831" y="1280339"/>
            <a:ext cx="9055801" cy="2425000"/>
          </a:xfrm>
          <a:prstGeom prst="rect">
            <a:avLst/>
          </a:prstGeom>
        </p:spPr>
      </p:pic>
    </p:spTree>
    <p:extLst>
      <p:ext uri="{BB962C8B-B14F-4D97-AF65-F5344CB8AC3E}">
        <p14:creationId xmlns:p14="http://schemas.microsoft.com/office/powerpoint/2010/main" val="3932527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Privacy by Design – Transparency</a:t>
            </a:r>
            <a:endParaRPr lang="en-GB" dirty="0"/>
          </a:p>
        </p:txBody>
      </p:sp>
      <p:sp>
        <p:nvSpPr>
          <p:cNvPr id="4" name="Content Placeholder 3"/>
          <p:cNvSpPr>
            <a:spLocks noGrp="1"/>
          </p:cNvSpPr>
          <p:nvPr>
            <p:ph sz="quarter" idx="17"/>
          </p:nvPr>
        </p:nvSpPr>
        <p:spPr>
          <a:xfrm>
            <a:off x="596901" y="4967090"/>
            <a:ext cx="10971212" cy="1354688"/>
          </a:xfrm>
        </p:spPr>
        <p:txBody>
          <a:bodyPr>
            <a:normAutofit/>
          </a:bodyPr>
          <a:lstStyle/>
          <a:p>
            <a:r>
              <a:rPr lang="en-GB" dirty="0" smtClean="0"/>
              <a:t>This diagram shows the elements of the LPL.</a:t>
            </a:r>
          </a:p>
          <a:p>
            <a:r>
              <a:rPr lang="en-GB" dirty="0" smtClean="0"/>
              <a:t>Shown here as an example to implement the requirements around transparency</a:t>
            </a:r>
            <a:endParaRPr lang="en-GB" dirty="0"/>
          </a:p>
        </p:txBody>
      </p:sp>
      <p:sp>
        <p:nvSpPr>
          <p:cNvPr id="5" name="Slide Number Placeholder 4"/>
          <p:cNvSpPr>
            <a:spLocks noGrp="1"/>
          </p:cNvSpPr>
          <p:nvPr>
            <p:ph type="sldNum" sz="quarter" idx="4"/>
          </p:nvPr>
        </p:nvSpPr>
        <p:spPr/>
        <p:txBody>
          <a:bodyPr/>
          <a:lstStyle/>
          <a:p>
            <a:fld id="{525A3C56-E491-49B2-93F3-63532DF516BC}" type="slidenum">
              <a:rPr lang="en-GB" smtClean="0"/>
              <a:pPr/>
              <a:t>13</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pic>
        <p:nvPicPr>
          <p:cNvPr id="8" name="Picture 7"/>
          <p:cNvPicPr>
            <a:picLocks noChangeAspect="1"/>
          </p:cNvPicPr>
          <p:nvPr/>
        </p:nvPicPr>
        <p:blipFill>
          <a:blip r:embed="rId3"/>
          <a:stretch>
            <a:fillRect/>
          </a:stretch>
        </p:blipFill>
        <p:spPr>
          <a:xfrm>
            <a:off x="1348206" y="1106489"/>
            <a:ext cx="9468601" cy="3860601"/>
          </a:xfrm>
          <a:prstGeom prst="rect">
            <a:avLst/>
          </a:prstGeom>
        </p:spPr>
      </p:pic>
    </p:spTree>
    <p:extLst>
      <p:ext uri="{BB962C8B-B14F-4D97-AF65-F5344CB8AC3E}">
        <p14:creationId xmlns:p14="http://schemas.microsoft.com/office/powerpoint/2010/main" val="106151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Architecture Considerations</a:t>
            </a:r>
            <a:endParaRPr lang="en-GB" dirty="0"/>
          </a:p>
        </p:txBody>
      </p:sp>
      <p:sp>
        <p:nvSpPr>
          <p:cNvPr id="4" name="Content Placeholder 3"/>
          <p:cNvSpPr>
            <a:spLocks noGrp="1"/>
          </p:cNvSpPr>
          <p:nvPr>
            <p:ph sz="quarter" idx="17"/>
          </p:nvPr>
        </p:nvSpPr>
        <p:spPr/>
        <p:txBody>
          <a:bodyPr>
            <a:normAutofit fontScale="92500" lnSpcReduction="10000"/>
          </a:bodyPr>
          <a:lstStyle/>
          <a:p>
            <a:pPr lvl="1"/>
            <a:r>
              <a:rPr lang="en-CA" dirty="0" smtClean="0"/>
              <a:t>Choice of database</a:t>
            </a:r>
          </a:p>
          <a:p>
            <a:pPr lvl="2"/>
            <a:r>
              <a:rPr lang="en-CA" dirty="0" smtClean="0"/>
              <a:t>Free databases will likely never have the funding to implement encryption at rest or in memory, however both Microsoft and Oracle have versions that encrypt data at rest and in memory</a:t>
            </a:r>
          </a:p>
          <a:p>
            <a:pPr lvl="2"/>
            <a:r>
              <a:rPr lang="en-CA" dirty="0" smtClean="0"/>
              <a:t>NoSQL databases are available that encrypt data at rest, but as of right now, this is state of the art</a:t>
            </a:r>
          </a:p>
          <a:p>
            <a:pPr lvl="1"/>
            <a:r>
              <a:rPr lang="en-CA" dirty="0" smtClean="0"/>
              <a:t>True Random Number Generators</a:t>
            </a:r>
          </a:p>
          <a:p>
            <a:pPr lvl="2"/>
            <a:r>
              <a:rPr lang="en-CA" dirty="0" smtClean="0"/>
              <a:t>Encryption libraries in languages are no longer acceptable, need to use quantum noise generators such as COMSCIRE or SWIFTRNG.  These cards are becoming fairly in-expensive and easy to integrate</a:t>
            </a:r>
          </a:p>
          <a:p>
            <a:pPr lvl="1"/>
            <a:r>
              <a:rPr lang="en-CA" dirty="0"/>
              <a:t>Four principles to consider for Integrity and Security of Processing</a:t>
            </a:r>
          </a:p>
          <a:p>
            <a:pPr lvl="2"/>
            <a:r>
              <a:rPr lang="en-CA" dirty="0" smtClean="0"/>
              <a:t>implementing referential integrity constraints</a:t>
            </a:r>
          </a:p>
          <a:p>
            <a:pPr lvl="2"/>
            <a:r>
              <a:rPr lang="en-CA" dirty="0" smtClean="0"/>
              <a:t>never physically deleting any data unless the limit of their storage period is reached</a:t>
            </a:r>
          </a:p>
          <a:p>
            <a:pPr lvl="2"/>
            <a:r>
              <a:rPr lang="en-CA" dirty="0" smtClean="0"/>
              <a:t>defining a clear backup policy</a:t>
            </a:r>
          </a:p>
          <a:p>
            <a:pPr lvl="2"/>
            <a:r>
              <a:rPr lang="en-CA" dirty="0" smtClean="0"/>
              <a:t>using test-driven development and having a quality assurance team.</a:t>
            </a:r>
          </a:p>
          <a:p>
            <a:pPr lvl="1"/>
            <a:r>
              <a:rPr lang="en-CA" dirty="0" smtClean="0"/>
              <a:t>Data Backups and the Right to be Forgotten</a:t>
            </a:r>
          </a:p>
          <a:p>
            <a:pPr lvl="2"/>
            <a:r>
              <a:rPr lang="en-CA" dirty="0" smtClean="0"/>
              <a:t>These are a problem – </a:t>
            </a:r>
            <a:r>
              <a:rPr lang="en-CA" dirty="0"/>
              <a:t>need include a </a:t>
            </a:r>
            <a:r>
              <a:rPr lang="en-CA" dirty="0" smtClean="0"/>
              <a:t>clause, explicitly </a:t>
            </a:r>
            <a:r>
              <a:rPr lang="en-CA" dirty="0"/>
              <a:t>accepted, clarifying </a:t>
            </a:r>
            <a:r>
              <a:rPr lang="en-CA" dirty="0" smtClean="0"/>
              <a:t>that, when </a:t>
            </a:r>
            <a:r>
              <a:rPr lang="en-CA" dirty="0"/>
              <a:t>exercising the right to be </a:t>
            </a:r>
            <a:r>
              <a:rPr lang="en-CA" dirty="0" smtClean="0"/>
              <a:t>forgotten, the </a:t>
            </a:r>
            <a:r>
              <a:rPr lang="en-CA" dirty="0"/>
              <a:t>data on the backup media </a:t>
            </a:r>
            <a:r>
              <a:rPr lang="en-CA" dirty="0" smtClean="0"/>
              <a:t>will remain</a:t>
            </a:r>
            <a:r>
              <a:rPr lang="en-CA" dirty="0"/>
              <a:t>, to be destroyed along with </a:t>
            </a:r>
            <a:r>
              <a:rPr lang="en-CA" dirty="0" smtClean="0"/>
              <a:t>the backup </a:t>
            </a:r>
            <a:r>
              <a:rPr lang="en-CA" dirty="0"/>
              <a:t>media when the retention </a:t>
            </a:r>
            <a:r>
              <a:rPr lang="en-CA" dirty="0" smtClean="0"/>
              <a:t>time limit </a:t>
            </a:r>
            <a:r>
              <a:rPr lang="en-CA" dirty="0"/>
              <a:t>is </a:t>
            </a:r>
            <a:r>
              <a:rPr lang="en-CA" dirty="0" smtClean="0"/>
              <a:t>reached</a:t>
            </a:r>
          </a:p>
          <a:p>
            <a:pPr lvl="2"/>
            <a:r>
              <a:rPr lang="en-CA" dirty="0" smtClean="0"/>
              <a:t>Execute a batch process immediately after restoration to remove any data that must be forgotten</a:t>
            </a:r>
          </a:p>
          <a:p>
            <a:pPr lvl="2"/>
            <a:endParaRPr lang="en-GB" dirty="0"/>
          </a:p>
          <a:p>
            <a:pPr lvl="2"/>
            <a:endParaRPr lang="en-GB" dirty="0" smtClean="0"/>
          </a:p>
          <a:p>
            <a:pPr lvl="2"/>
            <a:endParaRPr lang="en-GB" dirty="0" smtClean="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14</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37738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Machine Intelligence Considerations</a:t>
            </a:r>
            <a:endParaRPr lang="en-GB" dirty="0"/>
          </a:p>
        </p:txBody>
      </p:sp>
      <p:sp>
        <p:nvSpPr>
          <p:cNvPr id="4" name="Content Placeholder 3"/>
          <p:cNvSpPr>
            <a:spLocks noGrp="1"/>
          </p:cNvSpPr>
          <p:nvPr>
            <p:ph sz="quarter" idx="17"/>
          </p:nvPr>
        </p:nvSpPr>
        <p:spPr/>
        <p:txBody>
          <a:bodyPr>
            <a:normAutofit/>
          </a:bodyPr>
          <a:lstStyle/>
          <a:p>
            <a:pPr lvl="1"/>
            <a:r>
              <a:rPr lang="en-GB" dirty="0" smtClean="0"/>
              <a:t>Traditional data processing models for AI involve</a:t>
            </a:r>
          </a:p>
          <a:p>
            <a:pPr lvl="2"/>
            <a:r>
              <a:rPr lang="en-GB" dirty="0" smtClean="0"/>
              <a:t>one party collecting and transferring data to another party</a:t>
            </a:r>
          </a:p>
          <a:p>
            <a:pPr lvl="2"/>
            <a:r>
              <a:rPr lang="en-GB" dirty="0" smtClean="0"/>
              <a:t>The other party cleans and fuses the data</a:t>
            </a:r>
          </a:p>
          <a:p>
            <a:pPr lvl="2"/>
            <a:r>
              <a:rPr lang="en-GB" dirty="0" smtClean="0"/>
              <a:t>A third party takes the integrated data and builds models that are sold as a service</a:t>
            </a:r>
          </a:p>
          <a:p>
            <a:pPr lvl="1"/>
            <a:r>
              <a:rPr lang="en-GB" dirty="0" smtClean="0"/>
              <a:t>Since users are usually unclear about the future uses of these models, these transactions violate GDPR.</a:t>
            </a:r>
          </a:p>
          <a:p>
            <a:pPr lvl="1"/>
            <a:r>
              <a:rPr lang="en-GB" dirty="0" smtClean="0"/>
              <a:t>How to legally solve this problem of isolation and data fragmentation is a major challenge in machine intelligence</a:t>
            </a:r>
          </a:p>
          <a:p>
            <a:pPr lvl="1"/>
            <a:r>
              <a:rPr lang="en-GB" dirty="0" smtClean="0"/>
              <a:t>Architectures involving federated learning models, where secure aggregation is done, or the use of a federated model helps ensure no data leakage between controllers has been proposed in the article </a:t>
            </a:r>
          </a:p>
          <a:p>
            <a:pPr lvl="1"/>
            <a:r>
              <a:rPr lang="en-GB" dirty="0" err="1"/>
              <a:t>Qiang</a:t>
            </a:r>
            <a:r>
              <a:rPr lang="en-GB" dirty="0"/>
              <a:t> Yang, Yang Liu, </a:t>
            </a:r>
            <a:r>
              <a:rPr lang="en-GB" dirty="0" err="1"/>
              <a:t>Tianjian</a:t>
            </a:r>
            <a:r>
              <a:rPr lang="en-GB" dirty="0"/>
              <a:t> Chen, and </a:t>
            </a:r>
            <a:r>
              <a:rPr lang="en-GB" dirty="0" err="1"/>
              <a:t>Yongxin</a:t>
            </a:r>
            <a:r>
              <a:rPr lang="en-GB" dirty="0"/>
              <a:t> Tong. 2019. Federated Machine Learning: Concept </a:t>
            </a:r>
            <a:r>
              <a:rPr lang="en-GB" dirty="0" smtClean="0"/>
              <a:t>and Applications</a:t>
            </a:r>
            <a:r>
              <a:rPr lang="en-GB" dirty="0"/>
              <a:t>. ACM Trans. </a:t>
            </a:r>
            <a:r>
              <a:rPr lang="en-GB" dirty="0" err="1"/>
              <a:t>Intell</a:t>
            </a:r>
            <a:r>
              <a:rPr lang="en-GB" dirty="0"/>
              <a:t>. Syst. Technol. 10, 2, Article 12 (January 2019), 19 pages</a:t>
            </a:r>
            <a:endParaRPr lang="en-GB" dirty="0" smtClean="0"/>
          </a:p>
          <a:p>
            <a:pPr lvl="2"/>
            <a:endParaRPr lang="en-GB" dirty="0" smtClean="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15</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3347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Machine Intelligence Considerations</a:t>
            </a:r>
            <a:endParaRPr lang="en-GB" dirty="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16</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pic>
        <p:nvPicPr>
          <p:cNvPr id="6" name="Picture 5"/>
          <p:cNvPicPr>
            <a:picLocks noChangeAspect="1"/>
          </p:cNvPicPr>
          <p:nvPr/>
        </p:nvPicPr>
        <p:blipFill>
          <a:blip r:embed="rId3"/>
          <a:stretch>
            <a:fillRect/>
          </a:stretch>
        </p:blipFill>
        <p:spPr>
          <a:xfrm>
            <a:off x="1811929" y="1106667"/>
            <a:ext cx="8797082" cy="4154133"/>
          </a:xfrm>
          <a:prstGeom prst="rect">
            <a:avLst/>
          </a:prstGeom>
        </p:spPr>
      </p:pic>
      <p:sp>
        <p:nvSpPr>
          <p:cNvPr id="7" name="TextBox 6"/>
          <p:cNvSpPr txBox="1"/>
          <p:nvPr/>
        </p:nvSpPr>
        <p:spPr bwMode="auto">
          <a:xfrm>
            <a:off x="6220178" y="5689600"/>
            <a:ext cx="5365308" cy="738664"/>
          </a:xfrm>
          <a:prstGeom prst="rect">
            <a:avLst/>
          </a:prstGeom>
          <a:noFill/>
          <a:ln w="9525" algn="ctr">
            <a:noFill/>
            <a:miter lim="800000"/>
            <a:headEnd/>
            <a:tailEnd/>
          </a:ln>
          <a:effectLst/>
        </p:spPr>
        <p:txBody>
          <a:bodyPr wrap="square" lIns="0" tIns="0" rIns="0" bIns="0" rtlCol="0">
            <a:spAutoFit/>
          </a:bodyPr>
          <a:lstStyle/>
          <a:p>
            <a:r>
              <a:rPr lang="en-GB" sz="1200" dirty="0" err="1">
                <a:cs typeface="Arial" pitchFamily="34" charset="0"/>
              </a:rPr>
              <a:t>Qiang</a:t>
            </a:r>
            <a:r>
              <a:rPr lang="en-GB" sz="1200" dirty="0">
                <a:cs typeface="Arial" pitchFamily="34" charset="0"/>
              </a:rPr>
              <a:t> Yang, Yang Liu, </a:t>
            </a:r>
            <a:r>
              <a:rPr lang="en-GB" sz="1200" dirty="0" err="1">
                <a:cs typeface="Arial" pitchFamily="34" charset="0"/>
              </a:rPr>
              <a:t>Tianjian</a:t>
            </a:r>
            <a:r>
              <a:rPr lang="en-GB" sz="1200" dirty="0">
                <a:cs typeface="Arial" pitchFamily="34" charset="0"/>
              </a:rPr>
              <a:t> Chen, and </a:t>
            </a:r>
            <a:r>
              <a:rPr lang="en-GB" sz="1200" dirty="0" err="1">
                <a:cs typeface="Arial" pitchFamily="34" charset="0"/>
              </a:rPr>
              <a:t>Yongxin</a:t>
            </a:r>
            <a:r>
              <a:rPr lang="en-GB" sz="1200" dirty="0">
                <a:cs typeface="Arial" pitchFamily="34" charset="0"/>
              </a:rPr>
              <a:t> Tong. 2019. Federated Machine Learning: Concept and Applications. ACM Trans. </a:t>
            </a:r>
            <a:r>
              <a:rPr lang="en-GB" sz="1200" dirty="0" err="1">
                <a:cs typeface="Arial" pitchFamily="34" charset="0"/>
              </a:rPr>
              <a:t>Intell</a:t>
            </a:r>
            <a:r>
              <a:rPr lang="en-GB" sz="1200" dirty="0">
                <a:cs typeface="Arial" pitchFamily="34" charset="0"/>
              </a:rPr>
              <a:t>. Syst. Technol. 10, 2, Article 12 (January 2019), 19 pages</a:t>
            </a:r>
          </a:p>
          <a:p>
            <a:endParaRPr lang="en-GB" sz="1200" dirty="0" smtClean="0">
              <a:cs typeface="Arial" pitchFamily="34" charset="0"/>
            </a:endParaRPr>
          </a:p>
        </p:txBody>
      </p:sp>
    </p:spTree>
    <p:extLst>
      <p:ext uri="{BB962C8B-B14F-4D97-AF65-F5344CB8AC3E}">
        <p14:creationId xmlns:p14="http://schemas.microsoft.com/office/powerpoint/2010/main" val="4003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Final thoughts</a:t>
            </a:r>
            <a:endParaRPr lang="en-GB" dirty="0"/>
          </a:p>
        </p:txBody>
      </p:sp>
      <p:sp>
        <p:nvSpPr>
          <p:cNvPr id="4" name="Content Placeholder 3"/>
          <p:cNvSpPr>
            <a:spLocks noGrp="1"/>
          </p:cNvSpPr>
          <p:nvPr>
            <p:ph sz="quarter" idx="17"/>
          </p:nvPr>
        </p:nvSpPr>
        <p:spPr/>
        <p:txBody>
          <a:bodyPr>
            <a:normAutofit/>
          </a:bodyPr>
          <a:lstStyle/>
          <a:p>
            <a:pPr lvl="1"/>
            <a:r>
              <a:rPr lang="en-CA" dirty="0"/>
              <a:t>We need </a:t>
            </a:r>
            <a:r>
              <a:rPr lang="en-CA" dirty="0" smtClean="0"/>
              <a:t>to borrow from systems engineering disciplines around safety assurance:  provide </a:t>
            </a:r>
            <a:r>
              <a:rPr lang="en-CA" dirty="0"/>
              <a:t>minimal essential services and constrain the impacts of </a:t>
            </a:r>
            <a:r>
              <a:rPr lang="en-CA" dirty="0" smtClean="0"/>
              <a:t>malfunction</a:t>
            </a:r>
          </a:p>
          <a:p>
            <a:pPr lvl="2"/>
            <a:r>
              <a:rPr lang="en-CA" dirty="0" smtClean="0"/>
              <a:t>Use assurance processes borrowed from the engineering of safety critical systems</a:t>
            </a:r>
          </a:p>
          <a:p>
            <a:pPr lvl="2"/>
            <a:r>
              <a:rPr lang="en-CA" dirty="0" smtClean="0"/>
              <a:t>Such process </a:t>
            </a:r>
            <a:r>
              <a:rPr lang="en-CA" dirty="0"/>
              <a:t>supports </a:t>
            </a:r>
            <a:r>
              <a:rPr lang="en-CA" dirty="0" smtClean="0"/>
              <a:t>the principle </a:t>
            </a:r>
            <a:r>
              <a:rPr lang="en-CA" dirty="0"/>
              <a:t>of accountability </a:t>
            </a:r>
            <a:r>
              <a:rPr lang="en-CA" dirty="0" smtClean="0"/>
              <a:t>through systematic </a:t>
            </a:r>
            <a:r>
              <a:rPr lang="en-CA" dirty="0"/>
              <a:t>capture of evidences</a:t>
            </a:r>
            <a:r>
              <a:rPr lang="en-CA" dirty="0" smtClean="0"/>
              <a:t>, which are traced to requirements which also trace to </a:t>
            </a:r>
            <a:r>
              <a:rPr lang="en-CA" dirty="0"/>
              <a:t>the </a:t>
            </a:r>
            <a:r>
              <a:rPr lang="en-CA" dirty="0" smtClean="0"/>
              <a:t>regulation.</a:t>
            </a:r>
            <a:endParaRPr lang="en-CA" dirty="0"/>
          </a:p>
          <a:p>
            <a:pPr lvl="2"/>
            <a:r>
              <a:rPr lang="en-CA" dirty="0" smtClean="0"/>
              <a:t>A benefit is that data </a:t>
            </a:r>
            <a:r>
              <a:rPr lang="en-CA" dirty="0"/>
              <a:t>protection certification schemes can also </a:t>
            </a:r>
            <a:r>
              <a:rPr lang="en-CA" dirty="0" smtClean="0"/>
              <a:t>take advantage </a:t>
            </a:r>
            <a:r>
              <a:rPr lang="en-CA" dirty="0"/>
              <a:t>of the evidences collected</a:t>
            </a:r>
            <a:r>
              <a:rPr lang="en-CA" dirty="0" smtClean="0"/>
              <a:t>.</a:t>
            </a:r>
          </a:p>
          <a:p>
            <a:pPr lvl="1"/>
            <a:r>
              <a:rPr lang="en-CA" dirty="0" smtClean="0"/>
              <a:t>GDPR represents </a:t>
            </a:r>
            <a:r>
              <a:rPr lang="en-CA" dirty="0"/>
              <a:t>the ongoing battle </a:t>
            </a:r>
            <a:r>
              <a:rPr lang="en-CA" dirty="0" smtClean="0"/>
              <a:t>between unfettered </a:t>
            </a:r>
            <a:r>
              <a:rPr lang="en-CA" dirty="0"/>
              <a:t>capitalism and </a:t>
            </a:r>
            <a:r>
              <a:rPr lang="en-CA" dirty="0" smtClean="0"/>
              <a:t>human dignity</a:t>
            </a:r>
          </a:p>
          <a:p>
            <a:pPr lvl="2"/>
            <a:r>
              <a:rPr lang="en-CA" dirty="0"/>
              <a:t>Brett M. </a:t>
            </a:r>
            <a:r>
              <a:rPr lang="en-CA" dirty="0" err="1" smtClean="0"/>
              <a:t>Frischmann</a:t>
            </a:r>
            <a:endParaRPr lang="en-CA" dirty="0" smtClean="0"/>
          </a:p>
          <a:p>
            <a:pPr lvl="1"/>
            <a:r>
              <a:rPr lang="en-CA" dirty="0" smtClean="0"/>
              <a:t>As machine learning and other technologies become more common place, ways to ensure users understand how their data is being used become more important</a:t>
            </a:r>
            <a:endParaRPr lang="en-GB" dirty="0" smtClean="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17</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1885764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919536" y="3789040"/>
            <a:ext cx="7632848" cy="2880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endParaRPr lang="en-CA" sz="1500" i="1" dirty="0">
              <a:solidFill>
                <a:prstClr val="black"/>
              </a:solidFill>
              <a:latin typeface="Arial" pitchFamily="34" charset="0"/>
              <a:cs typeface="Arial" pitchFamily="34" charset="0"/>
            </a:endParaRPr>
          </a:p>
          <a:p>
            <a:pPr marL="0" indent="0" algn="ctr">
              <a:spcBef>
                <a:spcPts val="0"/>
              </a:spcBef>
              <a:buNone/>
              <a:defRPr/>
            </a:pPr>
            <a:r>
              <a:rPr lang="en-CA" sz="3000" i="1" dirty="0">
                <a:solidFill>
                  <a:prstClr val="black"/>
                </a:solidFill>
                <a:latin typeface="Arial" pitchFamily="34" charset="0"/>
                <a:cs typeface="Arial" pitchFamily="34" charset="0"/>
              </a:rPr>
              <a:t>Hope you enjoyed the presentation!</a:t>
            </a:r>
          </a:p>
          <a:p>
            <a:pPr marL="0" indent="0" algn="ctr">
              <a:spcBef>
                <a:spcPts val="0"/>
              </a:spcBef>
              <a:buNone/>
              <a:defRPr/>
            </a:pPr>
            <a:r>
              <a:rPr lang="en-CA" sz="2500" i="1" dirty="0">
                <a:solidFill>
                  <a:prstClr val="black"/>
                </a:solidFill>
                <a:latin typeface="Arial" pitchFamily="34" charset="0"/>
                <a:cs typeface="Arial" pitchFamily="34" charset="0"/>
              </a:rPr>
              <a:t> </a:t>
            </a:r>
          </a:p>
          <a:p>
            <a:pPr marL="0" indent="0" algn="ctr">
              <a:spcBef>
                <a:spcPts val="0"/>
              </a:spcBef>
              <a:buNone/>
              <a:defRPr/>
            </a:pPr>
            <a:r>
              <a:rPr lang="en-CA" sz="2500" i="1" dirty="0">
                <a:solidFill>
                  <a:prstClr val="black"/>
                </a:solidFill>
                <a:latin typeface="Arial" pitchFamily="34" charset="0"/>
                <a:cs typeface="Arial" pitchFamily="34" charset="0"/>
              </a:rPr>
              <a:t>Please take a moment and complete our </a:t>
            </a:r>
          </a:p>
          <a:p>
            <a:pPr marL="0" indent="0" algn="ctr">
              <a:buNone/>
              <a:defRPr/>
            </a:pPr>
            <a:r>
              <a:rPr lang="en-CA" sz="2500" b="1" i="1" dirty="0">
                <a:solidFill>
                  <a:srgbClr val="002C88"/>
                </a:solidFill>
                <a:latin typeface="Arial" pitchFamily="34" charset="0"/>
                <a:cs typeface="Arial" pitchFamily="34" charset="0"/>
              </a:rPr>
              <a:t>Speaker Survey at: </a:t>
            </a:r>
            <a:r>
              <a:rPr lang="en-CA" sz="2500" b="1" i="1" dirty="0">
                <a:solidFill>
                  <a:srgbClr val="002C88"/>
                </a:solidFill>
                <a:latin typeface="Arial" pitchFamily="34" charset="0"/>
                <a:cs typeface="Arial" pitchFamily="34" charset="0"/>
                <a:hlinkClick r:id="rId2"/>
              </a:rPr>
              <a:t>www.pdsummit.ca</a:t>
            </a:r>
            <a:endParaRPr lang="en-CA" sz="2500" b="1" i="1" dirty="0">
              <a:solidFill>
                <a:srgbClr val="002C88"/>
              </a:solidFill>
              <a:latin typeface="Arial" pitchFamily="34" charset="0"/>
              <a:cs typeface="Arial" pitchFamily="34" charset="0"/>
            </a:endParaRPr>
          </a:p>
          <a:p>
            <a:pPr marL="0" indent="0" algn="ctr">
              <a:buNone/>
              <a:defRPr/>
            </a:pPr>
            <a:endParaRPr lang="en-CA" sz="1600" i="1" dirty="0">
              <a:solidFill>
                <a:prstClr val="black"/>
              </a:solidFill>
              <a:latin typeface="Arial" pitchFamily="34" charset="0"/>
              <a:cs typeface="Arial" pitchFamily="34" charset="0"/>
            </a:endParaRPr>
          </a:p>
          <a:p>
            <a:pPr marL="0" indent="0" algn="ctr">
              <a:buNone/>
              <a:defRPr/>
            </a:pPr>
            <a:r>
              <a:rPr lang="en-CA" sz="1750" i="1" dirty="0">
                <a:solidFill>
                  <a:prstClr val="black"/>
                </a:solidFill>
                <a:latin typeface="Arial" pitchFamily="34" charset="0"/>
                <a:cs typeface="Arial" pitchFamily="34" charset="0"/>
              </a:rPr>
              <a:t>Feedback is a gift and its the only way we can make PDS </a:t>
            </a:r>
            <a:r>
              <a:rPr lang="en-CA" sz="1750" i="1" dirty="0" smtClean="0">
                <a:solidFill>
                  <a:prstClr val="black"/>
                </a:solidFill>
                <a:latin typeface="Arial" pitchFamily="34" charset="0"/>
                <a:cs typeface="Arial" pitchFamily="34" charset="0"/>
              </a:rPr>
              <a:t>2020 even </a:t>
            </a:r>
            <a:r>
              <a:rPr lang="en-CA" sz="1750" i="1" dirty="0">
                <a:solidFill>
                  <a:prstClr val="black"/>
                </a:solidFill>
                <a:latin typeface="Arial" pitchFamily="34" charset="0"/>
                <a:cs typeface="Arial" pitchFamily="34" charset="0"/>
              </a:rPr>
              <a:t>better!</a:t>
            </a:r>
            <a:endParaRPr lang="en-US" sz="175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9304035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Our commitment to you</a:t>
            </a:r>
            <a:br>
              <a:rPr lang="en-GB" dirty="0" smtClean="0"/>
            </a:br>
            <a:r>
              <a:rPr lang="en-GB" sz="3100" dirty="0" smtClean="0">
                <a:solidFill>
                  <a:schemeClr val="tx1"/>
                </a:solidFill>
              </a:rPr>
              <a:t>We approach every engagement with one </a:t>
            </a:r>
            <a:br>
              <a:rPr lang="en-GB" sz="3100" dirty="0" smtClean="0">
                <a:solidFill>
                  <a:schemeClr val="tx1"/>
                </a:solidFill>
              </a:rPr>
            </a:br>
            <a:r>
              <a:rPr lang="en-GB" sz="3100" dirty="0" smtClean="0">
                <a:solidFill>
                  <a:schemeClr val="tx1"/>
                </a:solidFill>
              </a:rPr>
              <a:t>objective in mind</a:t>
            </a:r>
            <a:r>
              <a:rPr lang="en-GB" sz="3200" dirty="0" smtClean="0">
                <a:solidFill>
                  <a:schemeClr val="tx1"/>
                </a:solidFill>
              </a:rPr>
              <a:t>—</a:t>
            </a:r>
            <a:r>
              <a:rPr lang="en-GB" sz="3100" dirty="0" smtClean="0">
                <a:solidFill>
                  <a:schemeClr val="tx1"/>
                </a:solidFill>
              </a:rPr>
              <a:t>to help clients succeed.</a:t>
            </a:r>
            <a:endParaRPr lang="en-GB" sz="3100" dirty="0">
              <a:solidFill>
                <a:schemeClr val="tx1"/>
              </a:solidFill>
            </a:endParaRPr>
          </a:p>
        </p:txBody>
      </p:sp>
      <p:sp>
        <p:nvSpPr>
          <p:cNvPr id="4" name="Slide Number Placeholder 3"/>
          <p:cNvSpPr>
            <a:spLocks noGrp="1"/>
          </p:cNvSpPr>
          <p:nvPr>
            <p:ph type="sldNum" sz="quarter" idx="4"/>
          </p:nvPr>
        </p:nvSpPr>
        <p:spPr/>
        <p:txBody>
          <a:bodyPr/>
          <a:lstStyle/>
          <a:p>
            <a:fld id="{525A3C56-E491-49B2-93F3-63532DF516BC}" type="slidenum">
              <a:rPr lang="en-GB" smtClean="0"/>
              <a:pPr/>
              <a:t>19</a:t>
            </a:fld>
            <a:endParaRPr lang="en-GB" dirty="0"/>
          </a:p>
        </p:txBody>
      </p:sp>
      <p:sp>
        <p:nvSpPr>
          <p:cNvPr id="3" name="Footer Placeholder 2"/>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96958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sz="quarter" idx="17"/>
          </p:nvPr>
        </p:nvSpPr>
        <p:spPr/>
        <p:txBody>
          <a:bodyPr/>
          <a:lstStyle/>
          <a:p>
            <a:r>
              <a:rPr lang="en-GB" dirty="0"/>
              <a:t>Overview</a:t>
            </a:r>
          </a:p>
          <a:p>
            <a:r>
              <a:rPr lang="en-GB" dirty="0"/>
              <a:t>Data Privacy</a:t>
            </a:r>
          </a:p>
          <a:p>
            <a:r>
              <a:rPr lang="en-GB" dirty="0"/>
              <a:t>GDPR </a:t>
            </a:r>
            <a:r>
              <a:rPr lang="en-GB" dirty="0" smtClean="0"/>
              <a:t>Impacts</a:t>
            </a:r>
            <a:endParaRPr lang="en-GB" dirty="0"/>
          </a:p>
          <a:p>
            <a:r>
              <a:rPr lang="en-GB" dirty="0"/>
              <a:t>The Ethics of Data Management</a:t>
            </a:r>
          </a:p>
          <a:p>
            <a:r>
              <a:rPr lang="en-GB" dirty="0" smtClean="0"/>
              <a:t>Engineering Privacy and Data Protection</a:t>
            </a:r>
            <a:endParaRPr lang="en-GB" dirty="0"/>
          </a:p>
          <a:p>
            <a:r>
              <a:rPr lang="en-GB" dirty="0"/>
              <a:t>GDPR </a:t>
            </a:r>
            <a:r>
              <a:rPr lang="en-GB" dirty="0" smtClean="0"/>
              <a:t>by Design</a:t>
            </a:r>
          </a:p>
          <a:p>
            <a:r>
              <a:rPr lang="en-GB" dirty="0" smtClean="0"/>
              <a:t>Architecture considerations</a:t>
            </a:r>
          </a:p>
          <a:p>
            <a:r>
              <a:rPr lang="en-GB" dirty="0" smtClean="0"/>
              <a:t>Machine </a:t>
            </a:r>
            <a:r>
              <a:rPr lang="en-GB" smtClean="0"/>
              <a:t>Intelligence Impacts</a:t>
            </a:r>
            <a:endParaRPr lang="en-GB" dirty="0"/>
          </a:p>
        </p:txBody>
      </p:sp>
      <p:sp>
        <p:nvSpPr>
          <p:cNvPr id="5" name="Slide Number Placeholder 4"/>
          <p:cNvSpPr>
            <a:spLocks noGrp="1"/>
          </p:cNvSpPr>
          <p:nvPr>
            <p:ph type="sldNum" sz="quarter" idx="4"/>
          </p:nvPr>
        </p:nvSpPr>
        <p:spPr/>
        <p:txBody>
          <a:bodyPr/>
          <a:lstStyle/>
          <a:p>
            <a:fld id="{525A3C56-E491-49B2-93F3-63532DF516BC}" type="slidenum">
              <a:rPr lang="en-GB" smtClean="0"/>
              <a:pPr/>
              <a:t>2</a:t>
            </a:fld>
            <a:endParaRPr lang="en-GB" dirty="0"/>
          </a:p>
        </p:txBody>
      </p:sp>
      <p:sp>
        <p:nvSpPr>
          <p:cNvPr id="4" name="Footer Placeholder 3"/>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3653741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Overview</a:t>
            </a:r>
            <a:endParaRPr lang="en-GB" dirty="0"/>
          </a:p>
        </p:txBody>
      </p:sp>
      <p:sp>
        <p:nvSpPr>
          <p:cNvPr id="4" name="Content Placeholder 3"/>
          <p:cNvSpPr>
            <a:spLocks noGrp="1"/>
          </p:cNvSpPr>
          <p:nvPr>
            <p:ph sz="quarter" idx="17"/>
          </p:nvPr>
        </p:nvSpPr>
        <p:spPr/>
        <p:txBody>
          <a:bodyPr/>
          <a:lstStyle/>
          <a:p>
            <a:pPr marL="0" lvl="1" indent="0">
              <a:buNone/>
            </a:pPr>
            <a:r>
              <a:rPr lang="en-GB" dirty="0" smtClean="0"/>
              <a:t>This talk will focus on the following</a:t>
            </a:r>
          </a:p>
          <a:p>
            <a:pPr lvl="1"/>
            <a:r>
              <a:rPr lang="en-GB" dirty="0" smtClean="0"/>
              <a:t>Data Privacy and the impacts of GDPR</a:t>
            </a:r>
          </a:p>
          <a:p>
            <a:pPr lvl="1"/>
            <a:r>
              <a:rPr lang="en-GB" dirty="0" smtClean="0"/>
              <a:t>Ethics of Data Management, and how to include these in systems design</a:t>
            </a:r>
          </a:p>
          <a:p>
            <a:pPr lvl="1"/>
            <a:r>
              <a:rPr lang="en-GB" dirty="0" smtClean="0"/>
              <a:t>Architectural considerations of GDPR</a:t>
            </a:r>
          </a:p>
          <a:p>
            <a:pPr lvl="1"/>
            <a:r>
              <a:rPr lang="en-GB" dirty="0" smtClean="0"/>
              <a:t>Impacts on Machine Intelligence</a:t>
            </a:r>
            <a:endParaRPr lang="en-GB" dirty="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3</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Data Privacy</a:t>
            </a:r>
            <a:endParaRPr lang="en-GB" dirty="0"/>
          </a:p>
        </p:txBody>
      </p:sp>
      <p:sp>
        <p:nvSpPr>
          <p:cNvPr id="4" name="Content Placeholder 3"/>
          <p:cNvSpPr>
            <a:spLocks noGrp="1"/>
          </p:cNvSpPr>
          <p:nvPr>
            <p:ph sz="quarter" idx="17"/>
          </p:nvPr>
        </p:nvSpPr>
        <p:spPr/>
        <p:txBody>
          <a:bodyPr/>
          <a:lstStyle/>
          <a:p>
            <a:pPr lvl="1"/>
            <a:r>
              <a:rPr lang="en-GB" dirty="0" smtClean="0"/>
              <a:t>Current Privacy </a:t>
            </a:r>
            <a:r>
              <a:rPr lang="en-GB" dirty="0" smtClean="0"/>
              <a:t>policy is </a:t>
            </a:r>
            <a:r>
              <a:rPr lang="en-GB" dirty="0" smtClean="0"/>
              <a:t>based</a:t>
            </a:r>
            <a:r>
              <a:rPr lang="en-GB" dirty="0" smtClean="0"/>
              <a:t> </a:t>
            </a:r>
            <a:r>
              <a:rPr lang="en-GB" dirty="0" smtClean="0"/>
              <a:t>on transparency and agreement</a:t>
            </a:r>
          </a:p>
          <a:p>
            <a:pPr lvl="2"/>
            <a:r>
              <a:rPr lang="en-GB" dirty="0" smtClean="0"/>
              <a:t>The subject must be told was is being collected and stored, and can assent or decline</a:t>
            </a:r>
          </a:p>
          <a:p>
            <a:pPr lvl="2"/>
            <a:r>
              <a:rPr lang="en-GB" dirty="0" smtClean="0"/>
              <a:t>In legal terms, “notice and consent”</a:t>
            </a:r>
          </a:p>
          <a:p>
            <a:pPr lvl="1"/>
            <a:r>
              <a:rPr lang="en-GB" dirty="0" smtClean="0"/>
              <a:t>Called FIPP (Fair Information Practice Principles), they are based on the right people have to know what was being collected about them</a:t>
            </a:r>
          </a:p>
          <a:p>
            <a:pPr lvl="2"/>
            <a:r>
              <a:rPr lang="en-GB" dirty="0" smtClean="0"/>
              <a:t>And to limit the use of data collected for other than it’s intended purpose</a:t>
            </a:r>
          </a:p>
          <a:p>
            <a:pPr lvl="2"/>
            <a:r>
              <a:rPr lang="en-GB" dirty="0" smtClean="0"/>
              <a:t>Opt out approach taken – consumer must instruct the company about how their data can be used</a:t>
            </a:r>
          </a:p>
          <a:p>
            <a:pPr lvl="1"/>
            <a:r>
              <a:rPr lang="en-GB" dirty="0" smtClean="0"/>
              <a:t>Our “Data Shadow”, the information created by our daily activities, is much greater than it was.</a:t>
            </a:r>
          </a:p>
          <a:p>
            <a:pPr lvl="2"/>
            <a:r>
              <a:rPr lang="en-GB" dirty="0" smtClean="0"/>
              <a:t>We have phones that track where we are</a:t>
            </a:r>
          </a:p>
          <a:p>
            <a:pPr lvl="2"/>
            <a:r>
              <a:rPr lang="en-GB" dirty="0" smtClean="0"/>
              <a:t>We have SIRI and Alexa listening to everything we say</a:t>
            </a:r>
          </a:p>
          <a:p>
            <a:pPr lvl="2"/>
            <a:r>
              <a:rPr lang="en-GB" dirty="0" smtClean="0"/>
              <a:t>Cookies track where we go in a website (you may have noticed that the notifications and acceptance of the use of cookies has become more pervasive since the introduction of GDPR)</a:t>
            </a:r>
          </a:p>
          <a:p>
            <a:pPr lvl="2"/>
            <a:r>
              <a:rPr lang="en-GB" dirty="0" smtClean="0"/>
              <a:t>The recent court cases against Facebook demonstrate that our data shadow indeed has value</a:t>
            </a:r>
            <a:endParaRPr lang="en-GB" dirty="0"/>
          </a:p>
          <a:p>
            <a:pPr lvl="1"/>
            <a:r>
              <a:rPr lang="en-GB" dirty="0" smtClean="0"/>
              <a:t>The EU has taken a more restrictive Opt-in approach</a:t>
            </a:r>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4</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41641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GDPR Impacts</a:t>
            </a:r>
            <a:endParaRPr lang="en-GB" dirty="0"/>
          </a:p>
        </p:txBody>
      </p:sp>
      <p:sp>
        <p:nvSpPr>
          <p:cNvPr id="4" name="Content Placeholder 3"/>
          <p:cNvSpPr>
            <a:spLocks noGrp="1"/>
          </p:cNvSpPr>
          <p:nvPr>
            <p:ph sz="quarter" idx="17"/>
          </p:nvPr>
        </p:nvSpPr>
        <p:spPr/>
        <p:txBody>
          <a:bodyPr/>
          <a:lstStyle/>
          <a:p>
            <a:pPr lvl="1"/>
            <a:r>
              <a:rPr lang="en-GB" dirty="0" smtClean="0"/>
              <a:t>GDPR (General Data Protection Regulation) introduced by the EU</a:t>
            </a:r>
          </a:p>
          <a:p>
            <a:pPr lvl="2"/>
            <a:r>
              <a:rPr lang="en-GB" dirty="0" smtClean="0"/>
              <a:t>Gives EU citizens greater control of their data</a:t>
            </a:r>
          </a:p>
          <a:p>
            <a:pPr lvl="2"/>
            <a:r>
              <a:rPr lang="en-GB" dirty="0" smtClean="0"/>
              <a:t>Establishes </a:t>
            </a:r>
            <a:r>
              <a:rPr lang="en-GB" dirty="0"/>
              <a:t>strong </a:t>
            </a:r>
            <a:r>
              <a:rPr lang="en-GB" dirty="0" smtClean="0"/>
              <a:t>penalties for companies that do not comply</a:t>
            </a:r>
          </a:p>
          <a:p>
            <a:pPr lvl="2"/>
            <a:r>
              <a:rPr lang="en-GB" dirty="0" smtClean="0"/>
              <a:t>Global reach</a:t>
            </a:r>
          </a:p>
          <a:p>
            <a:pPr lvl="2"/>
            <a:r>
              <a:rPr lang="en-GB" dirty="0" smtClean="0"/>
              <a:t>Potentially changes the way research and development is done</a:t>
            </a:r>
          </a:p>
          <a:p>
            <a:pPr lvl="1"/>
            <a:r>
              <a:rPr lang="en-CA" dirty="0" smtClean="0"/>
              <a:t>GDPR </a:t>
            </a:r>
            <a:r>
              <a:rPr lang="en-CA" dirty="0"/>
              <a:t>takes </a:t>
            </a:r>
            <a:r>
              <a:rPr lang="en-CA" dirty="0" smtClean="0"/>
              <a:t>the data privacy </a:t>
            </a:r>
            <a:r>
              <a:rPr lang="en-CA" dirty="0"/>
              <a:t>concept to a new and previously untested </a:t>
            </a:r>
            <a:r>
              <a:rPr lang="en-CA" dirty="0" smtClean="0"/>
              <a:t>level</a:t>
            </a:r>
          </a:p>
          <a:p>
            <a:pPr lvl="2"/>
            <a:r>
              <a:rPr lang="en-CA" dirty="0" smtClean="0"/>
              <a:t>Users can request to have their data removed from a database at anytime</a:t>
            </a:r>
          </a:p>
          <a:p>
            <a:pPr lvl="2"/>
            <a:r>
              <a:rPr lang="en-CA" dirty="0" smtClean="0"/>
              <a:t>If they believe they’ve been wronged, users can seek investigation or class action lawsuits</a:t>
            </a:r>
          </a:p>
          <a:p>
            <a:pPr lvl="2"/>
            <a:r>
              <a:rPr lang="en-CA" dirty="0" smtClean="0"/>
              <a:t>A company that violates GDPR can face a fine of up to 4% of their worldwide annual revenues</a:t>
            </a:r>
          </a:p>
          <a:p>
            <a:pPr lvl="2"/>
            <a:r>
              <a:rPr lang="en-CA" dirty="0" smtClean="0"/>
              <a:t>Has the concept of data protection by design</a:t>
            </a:r>
          </a:p>
          <a:p>
            <a:pPr lvl="1"/>
            <a:r>
              <a:rPr lang="en-CA" dirty="0" smtClean="0"/>
              <a:t>GDPR takes aim at forced consent</a:t>
            </a:r>
          </a:p>
          <a:p>
            <a:pPr lvl="2"/>
            <a:r>
              <a:rPr lang="en-CA" dirty="0" smtClean="0"/>
              <a:t>People pay with their data for various services</a:t>
            </a:r>
          </a:p>
          <a:p>
            <a:pPr lvl="2"/>
            <a:r>
              <a:rPr lang="en-CA" dirty="0" smtClean="0"/>
              <a:t>People becoming aware their personal data has value</a:t>
            </a:r>
            <a:endParaRPr lang="en-CA" dirty="0"/>
          </a:p>
          <a:p>
            <a:pPr lvl="2"/>
            <a:endParaRPr lang="en-GB" dirty="0"/>
          </a:p>
          <a:p>
            <a:pPr lvl="2"/>
            <a:endParaRPr lang="en-GB" dirty="0" smtClean="0"/>
          </a:p>
          <a:p>
            <a:pPr lvl="2"/>
            <a:endParaRPr lang="en-GB" dirty="0" smtClean="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5</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21484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Ethics of Data Management</a:t>
            </a:r>
          </a:p>
        </p:txBody>
      </p:sp>
      <p:sp>
        <p:nvSpPr>
          <p:cNvPr id="4" name="Content Placeholder 3"/>
          <p:cNvSpPr>
            <a:spLocks noGrp="1"/>
          </p:cNvSpPr>
          <p:nvPr>
            <p:ph sz="quarter" idx="17"/>
          </p:nvPr>
        </p:nvSpPr>
        <p:spPr/>
        <p:txBody>
          <a:bodyPr/>
          <a:lstStyle/>
          <a:p>
            <a:pPr marL="342900" indent="-342900">
              <a:buFont typeface="Arial" pitchFamily="34" charset="0"/>
              <a:buChar char="•"/>
            </a:pPr>
            <a:r>
              <a:rPr lang="en-GB" dirty="0"/>
              <a:t>Focus in corporations is more towards profiting from data rather than stemming the wave of abuses</a:t>
            </a:r>
          </a:p>
          <a:p>
            <a:pPr lvl="2"/>
            <a:r>
              <a:rPr lang="en-CA" dirty="0"/>
              <a:t>GDPR provisions described as </a:t>
            </a:r>
            <a:r>
              <a:rPr lang="en-CA" dirty="0" smtClean="0"/>
              <a:t>onerous</a:t>
            </a:r>
          </a:p>
          <a:p>
            <a:pPr lvl="2"/>
            <a:r>
              <a:rPr lang="en-CA" dirty="0" smtClean="0"/>
              <a:t>But again looking at the recent Facebook case where data was sold to a third party, is that viewpoint justified?</a:t>
            </a:r>
          </a:p>
          <a:p>
            <a:pPr lvl="1"/>
            <a:r>
              <a:rPr lang="en-CA" dirty="0" smtClean="0"/>
              <a:t>GDPR takes the stance that organizations need to design data protection into their systems</a:t>
            </a:r>
          </a:p>
          <a:p>
            <a:pPr lvl="2"/>
            <a:r>
              <a:rPr lang="en-CA" dirty="0" smtClean="0"/>
              <a:t>We have a duty to advise our clients regarding how to do this</a:t>
            </a:r>
            <a:endParaRPr lang="en-GB" dirty="0"/>
          </a:p>
          <a:p>
            <a:pPr lvl="2"/>
            <a:endParaRPr lang="en-GB" dirty="0" smtClean="0"/>
          </a:p>
          <a:p>
            <a:pPr lvl="2"/>
            <a:endParaRPr lang="en-GB" dirty="0" smtClean="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6</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26233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Engineering Privacy and Data Protection</a:t>
            </a:r>
            <a:endParaRPr lang="en-GB" dirty="0"/>
          </a:p>
        </p:txBody>
      </p:sp>
      <p:sp>
        <p:nvSpPr>
          <p:cNvPr id="3" name="Slide Number Placeholder 2"/>
          <p:cNvSpPr>
            <a:spLocks noGrp="1"/>
          </p:cNvSpPr>
          <p:nvPr>
            <p:ph type="sldNum" sz="quarter" idx="4"/>
          </p:nvPr>
        </p:nvSpPr>
        <p:spPr/>
        <p:txBody>
          <a:bodyPr/>
          <a:lstStyle/>
          <a:p>
            <a:fld id="{525A3C56-E491-49B2-93F3-63532DF516BC}" type="slidenum">
              <a:rPr lang="en-GB" smtClean="0"/>
              <a:pPr/>
              <a:t>7</a:t>
            </a:fld>
            <a:endParaRPr lang="en-GB" dirty="0"/>
          </a:p>
        </p:txBody>
      </p:sp>
      <p:sp>
        <p:nvSpPr>
          <p:cNvPr id="8" name="Footer Placeholder 7"/>
          <p:cNvSpPr>
            <a:spLocks noGrp="1"/>
          </p:cNvSpPr>
          <p:nvPr>
            <p:ph type="ftr" sz="quarter" idx="3"/>
          </p:nvPr>
        </p:nvSpPr>
        <p:spPr/>
        <p:txBody>
          <a:bodyPr/>
          <a:lstStyle/>
          <a:p>
            <a:r>
              <a:rPr lang="en-GB" dirty="0" smtClean="0"/>
              <a:t> </a:t>
            </a:r>
            <a:endParaRPr lang="en-GB" dirty="0"/>
          </a:p>
        </p:txBody>
      </p:sp>
      <p:pic>
        <p:nvPicPr>
          <p:cNvPr id="4" name="Picture 3"/>
          <p:cNvPicPr>
            <a:picLocks noChangeAspect="1"/>
          </p:cNvPicPr>
          <p:nvPr/>
        </p:nvPicPr>
        <p:blipFill>
          <a:blip r:embed="rId3"/>
          <a:stretch>
            <a:fillRect/>
          </a:stretch>
        </p:blipFill>
        <p:spPr>
          <a:xfrm>
            <a:off x="1211451" y="1700588"/>
            <a:ext cx="5140651" cy="3614867"/>
          </a:xfrm>
          <a:prstGeom prst="rect">
            <a:avLst/>
          </a:prstGeom>
        </p:spPr>
      </p:pic>
      <p:sp>
        <p:nvSpPr>
          <p:cNvPr id="5" name="TextBox 4"/>
          <p:cNvSpPr txBox="1"/>
          <p:nvPr/>
        </p:nvSpPr>
        <p:spPr bwMode="auto">
          <a:xfrm>
            <a:off x="6626578" y="2088444"/>
            <a:ext cx="5091289" cy="3877985"/>
          </a:xfrm>
          <a:prstGeom prst="rect">
            <a:avLst/>
          </a:prstGeom>
          <a:noFill/>
          <a:ln w="9525" algn="ctr">
            <a:noFill/>
            <a:miter lim="800000"/>
            <a:headEnd/>
            <a:tailEnd/>
          </a:ln>
          <a:effectLst/>
        </p:spPr>
        <p:txBody>
          <a:bodyPr wrap="square" lIns="0" tIns="0" rIns="0" bIns="0" rtlCol="0">
            <a:spAutoFit/>
          </a:bodyPr>
          <a:lstStyle/>
          <a:p>
            <a:pPr marL="285750" indent="-285750">
              <a:buFont typeface="Arial" panose="020B0604020202020204" pitchFamily="34" charset="0"/>
              <a:buChar char="•"/>
            </a:pPr>
            <a:r>
              <a:rPr lang="en-GB" dirty="0" smtClean="0">
                <a:cs typeface="Arial" pitchFamily="34" charset="0"/>
              </a:rPr>
              <a:t>All systems have Active/Passive stakeholders</a:t>
            </a:r>
          </a:p>
          <a:p>
            <a:pPr marL="285750" indent="-285750">
              <a:buFont typeface="Arial" panose="020B0604020202020204" pitchFamily="34" charset="0"/>
              <a:buChar char="•"/>
            </a:pPr>
            <a:r>
              <a:rPr lang="en-GB" dirty="0" smtClean="0">
                <a:cs typeface="Arial" pitchFamily="34" charset="0"/>
              </a:rPr>
              <a:t>Active stakeholders are those that actively interact with the system</a:t>
            </a:r>
          </a:p>
          <a:p>
            <a:pPr marL="285750" indent="-285750">
              <a:buFont typeface="Arial" panose="020B0604020202020204" pitchFamily="34" charset="0"/>
              <a:buChar char="•"/>
            </a:pPr>
            <a:r>
              <a:rPr lang="en-GB" dirty="0" smtClean="0">
                <a:cs typeface="Arial" pitchFamily="34" charset="0"/>
              </a:rPr>
              <a:t>Passive stakeholders provide inputs to the system, but do not interact with it</a:t>
            </a:r>
          </a:p>
          <a:p>
            <a:pPr marL="285750" indent="-285750">
              <a:buFont typeface="Arial" panose="020B0604020202020204" pitchFamily="34" charset="0"/>
              <a:buChar char="•"/>
            </a:pPr>
            <a:r>
              <a:rPr lang="en-GB" dirty="0" smtClean="0">
                <a:cs typeface="Arial" pitchFamily="34" charset="0"/>
              </a:rPr>
              <a:t>GDPR itself is considered a passive stakeholder whose requirements must be considered</a:t>
            </a:r>
          </a:p>
          <a:p>
            <a:pPr marL="285750" indent="-285750">
              <a:buFont typeface="Arial" panose="020B0604020202020204" pitchFamily="34" charset="0"/>
              <a:buChar char="•"/>
            </a:pPr>
            <a:r>
              <a:rPr lang="en-GB" dirty="0" smtClean="0">
                <a:cs typeface="Arial" pitchFamily="34" charset="0"/>
              </a:rPr>
              <a:t>Link below has some examples of requirements generated to meet GDPR stakeholders:</a:t>
            </a:r>
          </a:p>
          <a:p>
            <a:pPr marL="285750" indent="-285750">
              <a:buFont typeface="Arial" panose="020B0604020202020204" pitchFamily="34" charset="0"/>
              <a:buChar char="•"/>
            </a:pPr>
            <a:endParaRPr lang="en-GB" dirty="0" smtClean="0">
              <a:cs typeface="Arial" pitchFamily="34" charset="0"/>
            </a:endParaRPr>
          </a:p>
          <a:p>
            <a:r>
              <a:rPr lang="en-GB" dirty="0"/>
              <a:t>https://drive.google.com/open?id=</a:t>
            </a:r>
          </a:p>
          <a:p>
            <a:r>
              <a:rPr lang="en-GB" dirty="0"/>
              <a:t>1hXmr-6OqO9G1ZfKnfnyIX0L5-7tJ30G5</a:t>
            </a:r>
            <a:endParaRPr lang="en-GB" dirty="0" smtClean="0">
              <a:cs typeface="Arial" pitchFamily="34" charset="0"/>
            </a:endParaRPr>
          </a:p>
        </p:txBody>
      </p:sp>
    </p:spTree>
    <p:extLst>
      <p:ext uri="{BB962C8B-B14F-4D97-AF65-F5344CB8AC3E}">
        <p14:creationId xmlns:p14="http://schemas.microsoft.com/office/powerpoint/2010/main" val="373036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GDPR Privacy by Design</a:t>
            </a:r>
            <a:endParaRPr lang="en-GB" dirty="0"/>
          </a:p>
        </p:txBody>
      </p:sp>
      <p:sp>
        <p:nvSpPr>
          <p:cNvPr id="4" name="Content Placeholder 3"/>
          <p:cNvSpPr>
            <a:spLocks noGrp="1"/>
          </p:cNvSpPr>
          <p:nvPr>
            <p:ph sz="quarter" idx="17"/>
          </p:nvPr>
        </p:nvSpPr>
        <p:spPr/>
        <p:txBody>
          <a:bodyPr/>
          <a:lstStyle/>
          <a:p>
            <a:pPr lvl="1"/>
            <a:r>
              <a:rPr lang="en-CA" dirty="0" smtClean="0"/>
              <a:t>Encourages organizations to design data protection and privacy rules into any action involving personal data</a:t>
            </a:r>
          </a:p>
          <a:p>
            <a:pPr lvl="1"/>
            <a:r>
              <a:rPr lang="en-CA" dirty="0" smtClean="0"/>
              <a:t>Based on seven data protection principles:</a:t>
            </a:r>
          </a:p>
          <a:p>
            <a:pPr marL="606425" lvl="2" indent="-342900">
              <a:buFont typeface="+mj-lt"/>
              <a:buAutoNum type="arabicPeriod"/>
            </a:pPr>
            <a:r>
              <a:rPr lang="en-CA" dirty="0" smtClean="0"/>
              <a:t>Lawfulness</a:t>
            </a:r>
            <a:r>
              <a:rPr lang="en-CA" dirty="0"/>
              <a:t>, Fairness, and Transparency</a:t>
            </a:r>
          </a:p>
          <a:p>
            <a:pPr marL="606425" lvl="2" indent="-342900">
              <a:buFont typeface="+mj-lt"/>
              <a:buAutoNum type="arabicPeriod"/>
            </a:pPr>
            <a:r>
              <a:rPr lang="en-CA" dirty="0" smtClean="0"/>
              <a:t>Purpose </a:t>
            </a:r>
            <a:r>
              <a:rPr lang="en-CA" dirty="0"/>
              <a:t>limitation</a:t>
            </a:r>
          </a:p>
          <a:p>
            <a:pPr marL="606425" lvl="2" indent="-342900">
              <a:buFont typeface="+mj-lt"/>
              <a:buAutoNum type="arabicPeriod"/>
            </a:pPr>
            <a:r>
              <a:rPr lang="en-CA" dirty="0" smtClean="0"/>
              <a:t>Data </a:t>
            </a:r>
            <a:r>
              <a:rPr lang="en-CA" dirty="0"/>
              <a:t>minimization</a:t>
            </a:r>
          </a:p>
          <a:p>
            <a:pPr marL="606425" lvl="2" indent="-342900">
              <a:buFont typeface="+mj-lt"/>
              <a:buAutoNum type="arabicPeriod"/>
            </a:pPr>
            <a:r>
              <a:rPr lang="en-CA" dirty="0" smtClean="0"/>
              <a:t>Accuracy</a:t>
            </a:r>
            <a:endParaRPr lang="en-CA" dirty="0"/>
          </a:p>
          <a:p>
            <a:pPr marL="606425" lvl="2" indent="-342900">
              <a:buFont typeface="+mj-lt"/>
              <a:buAutoNum type="arabicPeriod"/>
            </a:pPr>
            <a:r>
              <a:rPr lang="en-CA" dirty="0" smtClean="0"/>
              <a:t>Storage </a:t>
            </a:r>
            <a:r>
              <a:rPr lang="en-CA" dirty="0"/>
              <a:t>limitation</a:t>
            </a:r>
          </a:p>
          <a:p>
            <a:pPr marL="606425" lvl="2" indent="-342900">
              <a:buFont typeface="+mj-lt"/>
              <a:buAutoNum type="arabicPeriod"/>
            </a:pPr>
            <a:r>
              <a:rPr lang="en-CA" dirty="0" smtClean="0"/>
              <a:t>Integrity </a:t>
            </a:r>
            <a:r>
              <a:rPr lang="en-CA" dirty="0"/>
              <a:t>and Confidentiality</a:t>
            </a:r>
          </a:p>
          <a:p>
            <a:pPr marL="606425" lvl="2" indent="-342900">
              <a:buFont typeface="+mj-lt"/>
              <a:buAutoNum type="arabicPeriod"/>
            </a:pPr>
            <a:r>
              <a:rPr lang="en-CA" dirty="0" smtClean="0"/>
              <a:t>Accountability</a:t>
            </a:r>
          </a:p>
          <a:p>
            <a:pPr lvl="2"/>
            <a:endParaRPr lang="en-GB" dirty="0"/>
          </a:p>
          <a:p>
            <a:pPr lvl="2"/>
            <a:endParaRPr lang="en-GB" dirty="0" smtClean="0"/>
          </a:p>
          <a:p>
            <a:pPr lvl="2"/>
            <a:endParaRPr lang="en-GB" dirty="0" smtClean="0"/>
          </a:p>
        </p:txBody>
      </p:sp>
      <p:sp>
        <p:nvSpPr>
          <p:cNvPr id="5" name="Slide Number Placeholder 4"/>
          <p:cNvSpPr>
            <a:spLocks noGrp="1"/>
          </p:cNvSpPr>
          <p:nvPr>
            <p:ph type="sldNum" sz="quarter" idx="4"/>
          </p:nvPr>
        </p:nvSpPr>
        <p:spPr>
          <a:xfrm>
            <a:off x="11323826" y="6555658"/>
            <a:ext cx="261660" cy="169200"/>
          </a:xfrm>
          <a:prstGeom prst="rect">
            <a:avLst/>
          </a:prstGeom>
        </p:spPr>
        <p:txBody>
          <a:bodyPr/>
          <a:lstStyle/>
          <a:p>
            <a:fld id="{525A3C56-E491-49B2-93F3-63532DF516BC}" type="slidenum">
              <a:rPr lang="en-GB" smtClean="0"/>
              <a:pPr/>
              <a:t>8</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Tree>
    <p:extLst>
      <p:ext uri="{BB962C8B-B14F-4D97-AF65-F5344CB8AC3E}">
        <p14:creationId xmlns:p14="http://schemas.microsoft.com/office/powerpoint/2010/main" val="16460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GB" dirty="0" smtClean="0"/>
              <a:t>Privacy by Design – Data Minimization</a:t>
            </a:r>
            <a:endParaRPr lang="en-GB" dirty="0"/>
          </a:p>
        </p:txBody>
      </p:sp>
      <p:sp>
        <p:nvSpPr>
          <p:cNvPr id="9" name="Slide Number Placeholder 8"/>
          <p:cNvSpPr>
            <a:spLocks noGrp="1"/>
          </p:cNvSpPr>
          <p:nvPr>
            <p:ph type="sldNum" sz="quarter" idx="4"/>
          </p:nvPr>
        </p:nvSpPr>
        <p:spPr/>
        <p:txBody>
          <a:bodyPr/>
          <a:lstStyle/>
          <a:p>
            <a:fld id="{525A3C56-E491-49B2-93F3-63532DF516BC}" type="slidenum">
              <a:rPr lang="en-GB" smtClean="0"/>
              <a:pPr/>
              <a:t>9</a:t>
            </a:fld>
            <a:endParaRPr lang="en-GB" dirty="0"/>
          </a:p>
        </p:txBody>
      </p:sp>
      <p:sp>
        <p:nvSpPr>
          <p:cNvPr id="2" name="Footer Placeholder 1"/>
          <p:cNvSpPr>
            <a:spLocks noGrp="1"/>
          </p:cNvSpPr>
          <p:nvPr>
            <p:ph type="ftr" sz="quarter" idx="3"/>
          </p:nvPr>
        </p:nvSpPr>
        <p:spPr/>
        <p:txBody>
          <a:bodyPr/>
          <a:lstStyle/>
          <a:p>
            <a:r>
              <a:rPr lang="en-GB" dirty="0" smtClean="0"/>
              <a:t> </a:t>
            </a:r>
            <a:endParaRPr lang="en-GB" dirty="0"/>
          </a:p>
        </p:txBody>
      </p:sp>
      <p:sp>
        <p:nvSpPr>
          <p:cNvPr id="12" name="Content Placeholder 11"/>
          <p:cNvSpPr>
            <a:spLocks noGrp="1"/>
          </p:cNvSpPr>
          <p:nvPr>
            <p:ph sz="quarter" idx="23"/>
          </p:nvPr>
        </p:nvSpPr>
        <p:spPr>
          <a:xfrm>
            <a:off x="1524001" y="3657423"/>
            <a:ext cx="10061486" cy="1569333"/>
          </a:xfrm>
        </p:spPr>
        <p:txBody>
          <a:bodyPr/>
          <a:lstStyle/>
          <a:p>
            <a:r>
              <a:rPr lang="en-CA" dirty="0"/>
              <a:t>Under the GDPR, the </a:t>
            </a:r>
            <a:r>
              <a:rPr lang="en-CA" dirty="0" smtClean="0"/>
              <a:t>organization </a:t>
            </a:r>
            <a:r>
              <a:rPr lang="en-CA" dirty="0"/>
              <a:t>is obligated to fulfill data minimization</a:t>
            </a:r>
          </a:p>
          <a:p>
            <a:r>
              <a:rPr lang="en-CA" dirty="0"/>
              <a:t>principle to prevent hoarding </a:t>
            </a:r>
            <a:r>
              <a:rPr lang="en-CA" dirty="0" smtClean="0"/>
              <a:t>redundant </a:t>
            </a:r>
            <a:r>
              <a:rPr lang="en-CA" dirty="0"/>
              <a:t>data and minimize the risks of </a:t>
            </a:r>
            <a:r>
              <a:rPr lang="en-CA" dirty="0" smtClean="0"/>
              <a:t>a data </a:t>
            </a:r>
            <a:r>
              <a:rPr lang="en-CA" dirty="0"/>
              <a:t>breach for data subjects.</a:t>
            </a:r>
          </a:p>
          <a:p>
            <a:r>
              <a:rPr lang="en-CA" dirty="0"/>
              <a:t>This provision is expressed by requirement BREQ-5, mapped to Art. </a:t>
            </a:r>
            <a:r>
              <a:rPr lang="en-CA" dirty="0" smtClean="0"/>
              <a:t>5.1c,Recital </a:t>
            </a:r>
            <a:r>
              <a:rPr lang="en-CA" dirty="0"/>
              <a:t>39. This requirement specifies that the </a:t>
            </a:r>
            <a:r>
              <a:rPr lang="en-CA" dirty="0" smtClean="0"/>
              <a:t>organization </a:t>
            </a:r>
            <a:r>
              <a:rPr lang="en-CA" dirty="0"/>
              <a:t>must only </a:t>
            </a:r>
            <a:r>
              <a:rPr lang="en-CA" dirty="0" smtClean="0"/>
              <a:t>collect and </a:t>
            </a:r>
            <a:r>
              <a:rPr lang="en-CA" dirty="0"/>
              <a:t>process the minimum amount of personal data that is </a:t>
            </a:r>
            <a:r>
              <a:rPr lang="en-CA" dirty="0" smtClean="0"/>
              <a:t>required and relevant </a:t>
            </a:r>
            <a:r>
              <a:rPr lang="en-CA" dirty="0"/>
              <a:t>to accomplish a specific purpose</a:t>
            </a:r>
            <a:r>
              <a:rPr lang="en-CA" dirty="0" smtClean="0"/>
              <a:t>.</a:t>
            </a:r>
          </a:p>
        </p:txBody>
      </p:sp>
      <p:pic>
        <p:nvPicPr>
          <p:cNvPr id="13" name="Picture 12"/>
          <p:cNvPicPr>
            <a:picLocks noChangeAspect="1"/>
          </p:cNvPicPr>
          <p:nvPr/>
        </p:nvPicPr>
        <p:blipFill>
          <a:blip r:embed="rId3"/>
          <a:stretch>
            <a:fillRect/>
          </a:stretch>
        </p:blipFill>
        <p:spPr>
          <a:xfrm>
            <a:off x="2121169" y="1120956"/>
            <a:ext cx="8178601" cy="2522000"/>
          </a:xfrm>
          <a:prstGeom prst="rect">
            <a:avLst/>
          </a:prstGeom>
        </p:spPr>
      </p:pic>
    </p:spTree>
    <p:extLst>
      <p:ext uri="{BB962C8B-B14F-4D97-AF65-F5344CB8AC3E}">
        <p14:creationId xmlns:p14="http://schemas.microsoft.com/office/powerpoint/2010/main" val="105226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Widescreen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custClrLst>
    <a:custClr name="White">
      <a:srgbClr val="FFFFFF"/>
    </a:custClr>
    <a:custClr name="CGI Pumpkin - Light">
      <a:srgbClr val="F2DDCE"/>
    </a:custClr>
    <a:custClr name="CGI Honey - Light">
      <a:srgbClr val="F2E6CE"/>
    </a:custClr>
    <a:custClr name="CGI Beet - Light">
      <a:srgbClr val="E6DADD"/>
    </a:custClr>
    <a:custClr name="CGI Ice - Light">
      <a:srgbClr val="DAECF2"/>
    </a:custClr>
    <a:custClr name="&#10;CGI Cloud - Light">
      <a:srgbClr val="E4E8EB"/>
    </a:custClr>
    <a:custClr name="White">
      <a:srgbClr val="FFFFFF"/>
    </a:custClr>
    <a:custClr name="White">
      <a:srgbClr val="FFFFFF"/>
    </a:custClr>
    <a:custClr name="White">
      <a:srgbClr val="FFFFFF"/>
    </a:custClr>
    <a:custClr name="White">
      <a:srgbClr val="FFFFFF"/>
    </a:custClr>
    <a:custClr name="CGI Cherry">
      <a:srgbClr val="E31937"/>
    </a:custClr>
    <a:custClr name="CGI Pumpkin">
      <a:srgbClr val="FF6A00"/>
    </a:custClr>
    <a:custClr name="CGI Honey">
      <a:srgbClr val="F2A200"/>
    </a:custClr>
    <a:custClr name="CGI Beet ">
      <a:srgbClr val="991F3D"/>
    </a:custClr>
    <a:custClr name="CGI Ice ">
      <a:srgbClr val="A1C4D0"/>
    </a:custClr>
    <a:custClr name="CGI CLoud">
      <a:srgbClr val="A5ACB0"/>
    </a:custClr>
    <a:custClr name="White">
      <a:srgbClr val="FFFFFF"/>
    </a:custClr>
    <a:custClr name="White">
      <a:srgbClr val="FFFFFF"/>
    </a:custClr>
    <a:custClr name="White">
      <a:srgbClr val="FFFFFF"/>
    </a:custClr>
    <a:custClr name="White">
      <a:srgbClr val="FFFFFF"/>
    </a:custClr>
    <a:custClr name="CGI Cherry - Dark 1">
      <a:srgbClr val="CC0033"/>
    </a:custClr>
    <a:custClr name="CGI Pumpkin - Dark 1">
      <a:srgbClr val="C15000"/>
    </a:custClr>
    <a:custClr name="CGI Honey - Dark 1">
      <a:srgbClr val="CC8800"/>
    </a:custClr>
    <a:custClr name="CGI Beet - Dark 1">
      <a:srgbClr val="660A21"/>
    </a:custClr>
    <a:custClr name="CGI Ice - Dark 1">
      <a:srgbClr val="6BA1B3"/>
    </a:custClr>
    <a:custClr name="CGI Cloud - Dark 1">
      <a:srgbClr val="737B80"/>
    </a:custClr>
    <a:custClr name="White">
      <a:srgbClr val="FFFFFF"/>
    </a:custClr>
    <a:custClr name="White">
      <a:srgbClr val="FFFFFF"/>
    </a:custClr>
    <a:custClr name="White">
      <a:srgbClr val="FFFFFF"/>
    </a:custClr>
    <a:custClr name="White">
      <a:srgbClr val="FFFFFF"/>
    </a:custClr>
    <a:custClr name="CGI Cherry - Dark 2">
      <a:srgbClr val="B3002D"/>
    </a:custClr>
    <a:custClr name="White">
      <a:srgbClr val="FFFFFF"/>
    </a:custClr>
    <a:custClr name="CGI Honey - Dark 2">
      <a:srgbClr val="8C5E00"/>
    </a:custClr>
    <a:custClr name="White">
      <a:srgbClr val="FFFFFF"/>
    </a:custClr>
    <a:custClr name="CGI Ice - Dark 2">
      <a:srgbClr val="407080"/>
    </a:custClr>
    <a:custClr name="CGI Cloud - Dark 3">
      <a:srgbClr val="505659"/>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CGI Ice - Dark 3">
      <a:srgbClr val="1F414D"/>
    </a:custClr>
    <a:custClr name="CGI Cloud - Dark 3">
      <a:srgbClr val="2B303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nscreen;2057;Pos1;Date1;CGI Widescreen Image Template - V17 EN.potx" id="{07EC1DCA-069A-4050-B398-29C8CFDB92E0}" vid="{D4043B88-207C-4139-BC18-99DFE7544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eafb632c3f5c40ba98242be6bbd6bb17 xmlns="d95a5b16-1b8d-4c7c-9ebf-89c0983b6970">
      <Terms xmlns="http://schemas.microsoft.com/office/infopath/2007/PartnerControls"/>
    </eafb632c3f5c40ba98242be6bbd6bb17>
    <b0f7c43cb32a4bb99696cc0157e407bc xmlns="d95a5b16-1b8d-4c7c-9ebf-89c0983b6970">
      <Terms xmlns="http://schemas.microsoft.com/office/infopath/2007/PartnerControls"/>
    </b0f7c43cb32a4bb99696cc0157e407bc>
    <gd9a5f5f69a84d75ad992b5cd341c76b xmlns="d95a5b16-1b8d-4c7c-9ebf-89c0983b6970">
      <Terms xmlns="http://schemas.microsoft.com/office/infopath/2007/PartnerControls"/>
    </gd9a5f5f69a84d75ad992b5cd341c76b>
    <o5847c86b23d428c853490e0a9abf024 xmlns="d95a5b16-1b8d-4c7c-9ebf-89c0983b6970">
      <Terms xmlns="http://schemas.microsoft.com/office/infopath/2007/PartnerControls"/>
    </o5847c86b23d428c853490e0a9abf024>
    <kbc8ce58d0914d5e9641963f23cd2adf xmlns="d95a5b16-1b8d-4c7c-9ebf-89c0983b6970">
      <Terms xmlns="http://schemas.microsoft.com/office/infopath/2007/PartnerControls"/>
    </kbc8ce58d0914d5e9641963f23cd2adf>
    <ae4bb7bb5e1849a3a75b9d2ac781ba53 xmlns="d95a5b16-1b8d-4c7c-9ebf-89c0983b6970">
      <Terms xmlns="http://schemas.microsoft.com/office/infopath/2007/PartnerControls"/>
    </ae4bb7bb5e1849a3a75b9d2ac781ba53>
  </documentManagement>
</p:properties>
</file>

<file path=customXml/item3.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5E88B5A4C166F4D845B9CCD5CB96BA1" ma:contentTypeVersion="84" ma:contentTypeDescription="Create a new document." ma:contentTypeScope="" ma:versionID="1aad4796e0e3113cf2a5697c21e7dda7">
  <xsd:schema xmlns:xsd="http://www.w3.org/2001/XMLSchema" xmlns:xs="http://www.w3.org/2001/XMLSchema" xmlns:p="http://schemas.microsoft.com/office/2006/metadata/properties" xmlns:ns2="d95a5b16-1b8d-4c7c-9ebf-89c0983b6970" targetNamespace="http://schemas.microsoft.com/office/2006/metadata/properties" ma:root="true" ma:fieldsID="e90e48591b84c36430cd8aec73cfac6b" ns2:_="">
    <xsd:import namespace="d95a5b16-1b8d-4c7c-9ebf-89c0983b6970"/>
    <xsd:element name="properties">
      <xsd:complexType>
        <xsd:sequence>
          <xsd:element name="documentManagement">
            <xsd:complexType>
              <xsd:all>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eafb632c3f5c40ba98242be6bbd6bb17" minOccurs="0"/>
                <xsd:element ref="ns2:b0f7c43cb32a4bb99696cc0157e407bc" minOccurs="0"/>
                <xsd:element ref="ns2:o5847c86b23d428c853490e0a9abf024" minOccurs="0"/>
                <xsd:element ref="ns2:ae4bb7bb5e1849a3a75b9d2ac781ba53" minOccurs="0"/>
                <xsd:element ref="ns2:kbc8ce58d0914d5e9641963f23cd2adf" minOccurs="0"/>
                <xsd:element ref="ns2:gd9a5f5f69a84d75ad992b5cd341c76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p43f7bb208e443c9b50eb304fe6606a3" ma:index="8" nillable="true" ma:taxonomy="true" ma:internalName="p43f7bb208e443c9b50eb304fe6606a3" ma:taxonomyFieldName="Business_x0020_theme" ma:displayName="Topic"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12"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14" nillable="true" ma:taxonomy="true" ma:internalName="c5aebc35b3e840e5912c276ffe755dcf" ma:taxonomyFieldName="Sector" ma:displayName="Industry"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eafb632c3f5c40ba98242be6bbd6bb17" ma:index="16"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b0f7c43cb32a4bb99696cc0157e407bc" ma:index="18" nillable="true" ma:taxonomy="true" ma:internalName="b0f7c43cb32a4bb99696cc0157e407bc" ma:taxonomyFieldName="Business_x0020_Practice" ma:displayName="Business Practice" ma:readOnly="false" ma:default="" ma:fieldId="{b0f7c43c-b32a-4bb9-9696-cc0157e407bc}" ma:taxonomyMulti="true" ma:sspId="c730d5d4-e911-429a-be83-99efcd06639f" ma:termSetId="308d2697-ae8d-4a28-b04a-8bdb911d3b8b" ma:anchorId="00000000-0000-0000-0000-000000000000" ma:open="false" ma:isKeyword="false">
      <xsd:complexType>
        <xsd:sequence>
          <xsd:element ref="pc:Terms" minOccurs="0" maxOccurs="1"/>
        </xsd:sequence>
      </xsd:complexType>
    </xsd:element>
    <xsd:element name="o5847c86b23d428c853490e0a9abf024" ma:index="20" nillable="true" ma:taxonomy="true" ma:internalName="o5847c86b23d428c853490e0a9abf024" ma:taxonomyFieldName="Intellectual_x0020_Property" ma:displayName="Intellectual Property" ma:default="" ma:fieldId="{85847c86-b23d-428c-8534-90e0a9abf024}" ma:taxonomyMulti="true" ma:sspId="c730d5d4-e911-429a-be83-99efcd06639f" ma:termSetId="e8facda8-9d8d-4a8c-be1c-41a5ad753267" ma:anchorId="00000000-0000-0000-0000-000000000000" ma:open="false" ma:isKeyword="false">
      <xsd:complexType>
        <xsd:sequence>
          <xsd:element ref="pc:Terms" minOccurs="0" maxOccurs="1"/>
        </xsd:sequence>
      </xsd:complexType>
    </xsd:element>
    <xsd:element name="ae4bb7bb5e1849a3a75b9d2ac781ba53" ma:index="22" nillable="true" ma:taxonomy="true" ma:internalName="ae4bb7bb5e1849a3a75b9d2ac781ba53" ma:taxonomyFieldName="Content_x0020_Format" ma:displayName="Content Format" ma:default="" ma:fieldId="{ae4bb7bb-5e18-49a3-a75b-9d2ac781ba53}" ma:taxonomyMulti="true" ma:sspId="c730d5d4-e911-429a-be83-99efcd06639f" ma:termSetId="09d4f73f-3007-45f9-8a1b-dd32ffa647ac" ma:anchorId="00000000-0000-0000-0000-000000000000" ma:open="false" ma:isKeyword="false">
      <xsd:complexType>
        <xsd:sequence>
          <xsd:element ref="pc:Terms" minOccurs="0" maxOccurs="1"/>
        </xsd:sequence>
      </xsd:complexType>
    </xsd:element>
    <xsd:element name="kbc8ce58d0914d5e9641963f23cd2adf" ma:index="24" nillable="true" ma:taxonomy="true" ma:internalName="kbc8ce58d0914d5e9641963f23cd2adf" ma:taxonomyFieldName="Functions" ma:displayName="Functions" ma:default="" ma:fieldId="{4bc8ce58-d091-4d5e-9641-963f23cd2adf}" ma:taxonomyMulti="true" ma:sspId="c730d5d4-e911-429a-be83-99efcd06639f" ma:termSetId="f0f93f19-5de8-4ba3-940e-eea7d40a1eee" ma:anchorId="00000000-0000-0000-0000-000000000000" ma:open="false" ma:isKeyword="false">
      <xsd:complexType>
        <xsd:sequence>
          <xsd:element ref="pc:Terms" minOccurs="0" maxOccurs="1"/>
        </xsd:sequence>
      </xsd:complexType>
    </xsd:element>
    <xsd:element name="gd9a5f5f69a84d75ad992b5cd341c76b" ma:index="26" nillable="true" ma:taxonomy="true" ma:internalName="gd9a5f5f69a84d75ad992b5cd341c76b" ma:taxonomyFieldName="Geography" ma:displayName="Geography" ma:default="" ma:fieldId="{0d9a5f5f-69a8-4d75-ad99-2b5cd341c76b}" ma:taxonomyMulti="true" ma:sspId="c730d5d4-e911-429a-be83-99efcd06639f" ma:termSetId="049c1a0e-6845-4250-ba17-6807448da1e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2.xml><?xml version="1.0" encoding="utf-8"?>
<ds:datastoreItem xmlns:ds="http://schemas.openxmlformats.org/officeDocument/2006/customXml" ds:itemID="{2F4C4F6A-F6A5-45C8-BAAA-52FB70E387C7}">
  <ds:schemaRefs>
    <ds:schemaRef ds:uri="http://schemas.microsoft.com/office/2006/metadata/properties"/>
    <ds:schemaRef ds:uri="d95a5b16-1b8d-4c7c-9ebf-89c0983b6970"/>
    <ds:schemaRef ds:uri="http://schemas.microsoft.com/office/infopath/2007/PartnerControls"/>
  </ds:schemaRefs>
</ds:datastoreItem>
</file>

<file path=customXml/itemProps3.xml><?xml version="1.0" encoding="utf-8"?>
<ds:datastoreItem xmlns:ds="http://schemas.openxmlformats.org/officeDocument/2006/customXml" ds:itemID="{CDB959D5-4487-436C-B8C1-5D2A613A2030}">
  <ds:schemaRefs>
    <ds:schemaRef ds:uri="http://schemas.microsoft.com/sharepoint/events"/>
  </ds:schemaRefs>
</ds:datastoreItem>
</file>

<file path=customXml/itemProps4.xml><?xml version="1.0" encoding="utf-8"?>
<ds:datastoreItem xmlns:ds="http://schemas.openxmlformats.org/officeDocument/2006/customXml" ds:itemID="{4C2FC240-A07A-4F90-9668-FA7A45FE8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Onscreen;2057;Pos1;Date1;CGI Widescreen Image Template - V17 EN</Template>
  <TotalTime>860</TotalTime>
  <Words>4102</Words>
  <Application>Microsoft Office PowerPoint</Application>
  <PresentationFormat>Widescreen</PresentationFormat>
  <Paragraphs>240</Paragraphs>
  <Slides>19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Verdana</vt:lpstr>
      <vt:lpstr>CGI Widescreen Beet</vt:lpstr>
      <vt:lpstr>Office Theme</vt:lpstr>
      <vt:lpstr>Ethical Considerations for Data Management</vt:lpstr>
      <vt:lpstr>Agenda</vt:lpstr>
      <vt:lpstr>Overview</vt:lpstr>
      <vt:lpstr>Data Privacy</vt:lpstr>
      <vt:lpstr>GDPR Impacts</vt:lpstr>
      <vt:lpstr>Ethics of Data Management</vt:lpstr>
      <vt:lpstr>Engineering Privacy and Data Protection</vt:lpstr>
      <vt:lpstr>GDPR Privacy by Design</vt:lpstr>
      <vt:lpstr>Privacy by Design – Data Minimization</vt:lpstr>
      <vt:lpstr>Privacy by Design – Data Minimization</vt:lpstr>
      <vt:lpstr>Privacy by Design – Operationalizing GDPR</vt:lpstr>
      <vt:lpstr>Privacy by Design – Transparency</vt:lpstr>
      <vt:lpstr>Privacy by Design – Transparency</vt:lpstr>
      <vt:lpstr>Architecture Considerations</vt:lpstr>
      <vt:lpstr>Machine Intelligence Considerations</vt:lpstr>
      <vt:lpstr>Machine Intelligence Considerations</vt:lpstr>
      <vt:lpstr>Final thoughts</vt:lpstr>
      <vt:lpstr>PowerPoint Presentation</vt:lpstr>
      <vt:lpstr>Our commitment to you We approach every engagement with one  objective in mind—to help clients succeed.</vt:lpstr>
    </vt:vector>
  </TitlesOfParts>
  <Company>In Branding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dc:title>
  <dc:creator>Colin mcbride</dc:creator>
  <cp:keywords/>
  <cp:lastModifiedBy>Slupsky, James M</cp:lastModifiedBy>
  <cp:revision>140</cp:revision>
  <dcterms:created xsi:type="dcterms:W3CDTF">2018-03-29T13:37:19Z</dcterms:created>
  <dcterms:modified xsi:type="dcterms:W3CDTF">2019-04-29T19:08:30Z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6</vt:i4>
  </property>
  <property fmtid="{D5CDD505-2E9C-101B-9397-08002B2CF9AE}" pid="4" name="ContentTypeId">
    <vt:lpwstr>0x01010005E88B5A4C166F4D845B9CCD5CB96BA1</vt:lpwstr>
  </property>
  <property fmtid="{D5CDD505-2E9C-101B-9397-08002B2CF9AE}" pid="5" name="Sector">
    <vt:lpwstr/>
  </property>
  <property fmtid="{D5CDD505-2E9C-101B-9397-08002B2CF9AE}" pid="6" name="Organisation">
    <vt:lpwstr>260;#Group|43ac7042-3752-4f1b-8a93-43b36e65d3e5</vt:lpwstr>
  </property>
  <property fmtid="{D5CDD505-2E9C-101B-9397-08002B2CF9AE}" pid="7" name="Service line">
    <vt:lpwstr/>
  </property>
  <property fmtid="{D5CDD505-2E9C-101B-9397-08002B2CF9AE}" pid="8" name="Business theme">
    <vt:lpwstr/>
  </property>
  <property fmtid="{D5CDD505-2E9C-101B-9397-08002B2CF9AE}" pid="9" name="Geography">
    <vt:lpwstr/>
  </property>
  <property fmtid="{D5CDD505-2E9C-101B-9397-08002B2CF9AE}" pid="10" name="Functions">
    <vt:lpwstr/>
  </property>
  <property fmtid="{D5CDD505-2E9C-101B-9397-08002B2CF9AE}" pid="11" name="Business Practice">
    <vt:lpwstr/>
  </property>
  <property fmtid="{D5CDD505-2E9C-101B-9397-08002B2CF9AE}" pid="12" name="Content Format">
    <vt:lpwstr/>
  </property>
  <property fmtid="{D5CDD505-2E9C-101B-9397-08002B2CF9AE}" pid="13" name="Intellectual Property">
    <vt:lpwstr/>
  </property>
</Properties>
</file>