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5" r:id="rId2"/>
    <p:sldId id="286" r:id="rId3"/>
    <p:sldId id="287" r:id="rId4"/>
    <p:sldId id="288" r:id="rId5"/>
    <p:sldId id="289" r:id="rId6"/>
    <p:sldId id="290" r:id="rId7"/>
    <p:sldId id="315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14" r:id="rId26"/>
    <p:sldId id="309" r:id="rId27"/>
    <p:sldId id="310" r:id="rId28"/>
    <p:sldId id="311" r:id="rId29"/>
    <p:sldId id="31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>
        <p:scale>
          <a:sx n="99" d="100"/>
          <a:sy n="99" d="100"/>
        </p:scale>
        <p:origin x="-11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702CB-5D06-484D-93D0-C006BBFD97CE}" type="datetimeFigureOut">
              <a:rPr lang="en-CA" smtClean="0"/>
              <a:t>29/04/2014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DA102-7053-4265-A03E-E384B72BBE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887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196975"/>
            <a:ext cx="2057400" cy="475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196975"/>
            <a:ext cx="6019800" cy="475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1196975"/>
            <a:ext cx="8229600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71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332038"/>
            <a:ext cx="4038600" cy="3617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2332038"/>
            <a:ext cx="4038600" cy="3617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762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869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96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332038"/>
            <a:ext cx="8229600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1" name="Picture 7" descr="IAI_logo Pantone2575_blac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404813"/>
            <a:ext cx="180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68313" y="1052513"/>
            <a:ext cx="8135937" cy="0"/>
          </a:xfrm>
          <a:prstGeom prst="line">
            <a:avLst/>
          </a:prstGeom>
          <a:noFill/>
          <a:ln w="9525">
            <a:solidFill>
              <a:srgbClr val="0000B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468313" y="6092825"/>
            <a:ext cx="8207375" cy="0"/>
          </a:xfrm>
          <a:prstGeom prst="line">
            <a:avLst/>
          </a:prstGeom>
          <a:noFill/>
          <a:ln w="9525">
            <a:solidFill>
              <a:srgbClr val="0000B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153400" cy="2232025"/>
          </a:xfrm>
        </p:spPr>
        <p:txBody>
          <a:bodyPr/>
          <a:lstStyle/>
          <a:p>
            <a:pPr algn="ctr"/>
            <a:r>
              <a:rPr lang="en-CA" sz="4000" dirty="0" smtClean="0"/>
              <a:t>The Nova Scotia Cloud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3810000"/>
            <a:ext cx="9144000" cy="14700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E4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charset="0"/>
              </a:defRPr>
            </a:lvl9pPr>
          </a:lstStyle>
          <a:p>
            <a:pPr algn="ctr"/>
            <a:r>
              <a:rPr lang="en-CA" sz="2800" dirty="0">
                <a:latin typeface="+mj-lt"/>
              </a:rPr>
              <a:t>Building, Operating, and Marketing </a:t>
            </a:r>
            <a:endParaRPr lang="en-CA" sz="2800" dirty="0" smtClean="0">
              <a:latin typeface="+mj-lt"/>
            </a:endParaRPr>
          </a:p>
          <a:p>
            <a:pPr algn="ctr"/>
            <a:r>
              <a:rPr lang="en-CA" sz="2800" dirty="0" smtClean="0">
                <a:latin typeface="+mj-lt"/>
              </a:rPr>
              <a:t>Cloud </a:t>
            </a:r>
            <a:r>
              <a:rPr lang="en-CA" sz="2800" dirty="0">
                <a:latin typeface="+mj-lt"/>
              </a:rPr>
              <a:t>Services in Nova Scotia</a:t>
            </a:r>
            <a:endParaRPr lang="en-CA" sz="28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04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153400" cy="762000"/>
          </a:xfrm>
        </p:spPr>
        <p:txBody>
          <a:bodyPr/>
          <a:lstStyle/>
          <a:p>
            <a:r>
              <a:rPr lang="en-CA" kern="1200" dirty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Infrastructure as a Service (</a:t>
            </a:r>
            <a:r>
              <a:rPr lang="en-CA" kern="1200" dirty="0" err="1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IaaS</a:t>
            </a:r>
            <a:r>
              <a:rPr lang="en-CA" kern="1200" dirty="0" smtClean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8840"/>
            <a:ext cx="8229600" cy="3954760"/>
          </a:xfrm>
        </p:spPr>
        <p:txBody>
          <a:bodyPr/>
          <a:lstStyle/>
          <a:p>
            <a:pPr marL="355600" indent="-355600" algn="l"/>
            <a:r>
              <a:rPr lang="en-CA" sz="2800" dirty="0" smtClean="0"/>
              <a:t>-	On-demand access to virtual resources.</a:t>
            </a:r>
          </a:p>
          <a:p>
            <a:pPr marL="355600" indent="-355600" algn="l"/>
            <a:r>
              <a:rPr lang="en-CA" sz="2800" dirty="0" smtClean="0"/>
              <a:t>	</a:t>
            </a:r>
            <a:r>
              <a:rPr lang="en-CA" sz="2800" dirty="0"/>
              <a:t>U</a:t>
            </a:r>
            <a:r>
              <a:rPr lang="en-CA" sz="2800" dirty="0" smtClean="0"/>
              <a:t>sually refers to </a:t>
            </a:r>
            <a:r>
              <a:rPr lang="en-CA" sz="2800" dirty="0" smtClean="0"/>
              <a:t>virtual servers and storage services</a:t>
            </a:r>
          </a:p>
          <a:p>
            <a:pPr marL="355600" indent="-355600" algn="l"/>
            <a:endParaRPr lang="en-CA" sz="2800" dirty="0" smtClean="0"/>
          </a:p>
          <a:p>
            <a:pPr marL="355600" indent="-355600" algn="l"/>
            <a:r>
              <a:rPr lang="en-CA" sz="2800" dirty="0" smtClean="0"/>
              <a:t>-	Customers make use of Service Provider’s infrastructure</a:t>
            </a:r>
          </a:p>
          <a:p>
            <a:pPr marL="355600" indent="-355600" algn="l"/>
            <a:endParaRPr lang="en-CA" sz="2800" dirty="0" smtClean="0"/>
          </a:p>
          <a:p>
            <a:pPr marL="355600" indent="-355600" algn="l"/>
            <a:r>
              <a:rPr lang="en-CA" sz="2800" dirty="0" smtClean="0"/>
              <a:t>-	Flexible resource allocation: use only what you need</a:t>
            </a:r>
          </a:p>
          <a:p>
            <a:pPr algn="l"/>
            <a:endParaRPr lang="en-CA" dirty="0"/>
          </a:p>
          <a:p>
            <a:pPr algn="l"/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31627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153400" cy="762000"/>
          </a:xfrm>
        </p:spPr>
        <p:txBody>
          <a:bodyPr/>
          <a:lstStyle/>
          <a:p>
            <a:r>
              <a:rPr lang="en-CA" kern="1200" dirty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IAI’s Cloud </a:t>
            </a:r>
            <a:r>
              <a:rPr lang="en-CA" kern="1200" dirty="0" smtClean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Services</a:t>
            </a:r>
            <a:endParaRPr lang="en-CA" kern="1200" dirty="0">
              <a:solidFill>
                <a:srgbClr val="1E446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16832"/>
            <a:ext cx="8229600" cy="4412704"/>
          </a:xfrm>
        </p:spPr>
        <p:txBody>
          <a:bodyPr/>
          <a:lstStyle/>
          <a:p>
            <a:pPr marL="355600" indent="-355600" algn="l"/>
            <a:r>
              <a:rPr lang="en-CA" sz="2800" dirty="0" smtClean="0"/>
              <a:t>-	We </a:t>
            </a:r>
            <a:r>
              <a:rPr lang="en-CA" sz="2800" dirty="0"/>
              <a:t>offer a locally hosted </a:t>
            </a:r>
            <a:r>
              <a:rPr lang="en-CA" sz="2800" dirty="0" err="1"/>
              <a:t>IaaS</a:t>
            </a:r>
            <a:r>
              <a:rPr lang="en-CA" sz="2800" dirty="0"/>
              <a:t> service called PCVS</a:t>
            </a:r>
          </a:p>
          <a:p>
            <a:pPr marL="355600" indent="-355600" algn="l"/>
            <a:endParaRPr lang="en-CA" sz="2800" dirty="0"/>
          </a:p>
          <a:p>
            <a:pPr marL="355600" indent="-355600" algn="l"/>
            <a:r>
              <a:rPr lang="en-CA" sz="2800" dirty="0" smtClean="0"/>
              <a:t>-	PCVS </a:t>
            </a:r>
            <a:r>
              <a:rPr lang="en-CA" sz="2800" dirty="0"/>
              <a:t>is a high-performance </a:t>
            </a:r>
            <a:r>
              <a:rPr lang="en-CA" sz="2800" dirty="0" err="1"/>
              <a:t>Vmware</a:t>
            </a:r>
            <a:r>
              <a:rPr lang="en-CA" sz="2800" dirty="0"/>
              <a:t> / Dell / Cisco / EMC based </a:t>
            </a:r>
            <a:r>
              <a:rPr lang="en-CA" sz="2800" dirty="0" err="1"/>
              <a:t>IaaS</a:t>
            </a:r>
            <a:r>
              <a:rPr lang="en-CA" sz="2800" dirty="0"/>
              <a:t> platform</a:t>
            </a:r>
          </a:p>
          <a:p>
            <a:pPr marL="355600" indent="-355600" algn="l"/>
            <a:endParaRPr lang="en-CA" sz="2800" dirty="0"/>
          </a:p>
          <a:p>
            <a:pPr marL="355600" indent="-355600" algn="l"/>
            <a:r>
              <a:rPr lang="en-CA" sz="2800" dirty="0" smtClean="0"/>
              <a:t>-	PCVS </a:t>
            </a:r>
            <a:r>
              <a:rPr lang="en-CA" sz="2800" dirty="0"/>
              <a:t>is hosted in our State-of-the-Art Halifax Data Centre</a:t>
            </a:r>
          </a:p>
          <a:p>
            <a:pPr algn="l"/>
            <a:endParaRPr lang="en-CA" dirty="0"/>
          </a:p>
          <a:p>
            <a:pPr algn="l"/>
            <a:endParaRPr lang="en-CA" dirty="0" smtClean="0"/>
          </a:p>
          <a:p>
            <a:pPr algn="l"/>
            <a:r>
              <a:rPr lang="en-CA" dirty="0" smtClean="0"/>
              <a:t> </a:t>
            </a: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29006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153400" cy="609600"/>
          </a:xfrm>
        </p:spPr>
        <p:txBody>
          <a:bodyPr/>
          <a:lstStyle/>
          <a:p>
            <a:r>
              <a:rPr lang="en-CA" kern="1200" dirty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Why adopt </a:t>
            </a:r>
            <a:r>
              <a:rPr lang="en-CA" kern="1200" dirty="0" err="1" smtClean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IaaS</a:t>
            </a:r>
            <a:r>
              <a:rPr lang="en-CA" kern="1200" dirty="0" smtClean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en-CA" kern="1200" dirty="0">
              <a:solidFill>
                <a:srgbClr val="1E446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7924800" cy="4114800"/>
          </a:xfrm>
        </p:spPr>
        <p:txBody>
          <a:bodyPr/>
          <a:lstStyle/>
          <a:p>
            <a:pPr marL="355600" indent="-355600" algn="l"/>
            <a:r>
              <a:rPr lang="en-CA" sz="2800" dirty="0" smtClean="0"/>
              <a:t>-	Reduced </a:t>
            </a:r>
            <a:r>
              <a:rPr lang="en-CA" sz="2800" dirty="0"/>
              <a:t>need for capital outlay</a:t>
            </a:r>
          </a:p>
          <a:p>
            <a:pPr marL="355600" indent="-355600" algn="l"/>
            <a:endParaRPr lang="en-CA" sz="1200" dirty="0" smtClean="0"/>
          </a:p>
          <a:p>
            <a:pPr marL="355600" indent="-355600" algn="l"/>
            <a:r>
              <a:rPr lang="en-CA" sz="2800" dirty="0" smtClean="0"/>
              <a:t>-	Fewer </a:t>
            </a:r>
            <a:r>
              <a:rPr lang="en-CA" sz="2800" dirty="0"/>
              <a:t>headaches associated with the operation of extensive infrastructure</a:t>
            </a:r>
          </a:p>
          <a:p>
            <a:pPr marL="355600" indent="-355600" algn="l"/>
            <a:endParaRPr lang="en-CA" sz="1200" dirty="0" smtClean="0"/>
          </a:p>
          <a:p>
            <a:pPr marL="355600" indent="-355600" algn="l"/>
            <a:r>
              <a:rPr lang="en-CA" sz="2800" dirty="0" smtClean="0"/>
              <a:t>-	Flexibility </a:t>
            </a:r>
            <a:r>
              <a:rPr lang="en-CA" sz="2800" dirty="0"/>
              <a:t>to increase or decrease resources on demand</a:t>
            </a:r>
          </a:p>
        </p:txBody>
      </p:sp>
    </p:spTree>
    <p:extLst>
      <p:ext uri="{BB962C8B-B14F-4D97-AF65-F5344CB8AC3E}">
        <p14:creationId xmlns:p14="http://schemas.microsoft.com/office/powerpoint/2010/main" val="7305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153400" cy="675928"/>
          </a:xfrm>
        </p:spPr>
        <p:txBody>
          <a:bodyPr/>
          <a:lstStyle/>
          <a:p>
            <a:r>
              <a:rPr lang="en-CA" kern="1200" dirty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Segmenting the </a:t>
            </a:r>
            <a:r>
              <a:rPr lang="en-CA" kern="1200" dirty="0" err="1" smtClean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IaaS</a:t>
            </a:r>
            <a:r>
              <a:rPr lang="en-CA" kern="1200" dirty="0" smtClean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Market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72816"/>
            <a:ext cx="7995320" cy="3456384"/>
          </a:xfrm>
        </p:spPr>
        <p:txBody>
          <a:bodyPr/>
          <a:lstStyle/>
          <a:p>
            <a:pPr marL="355600" indent="-355600" algn="l"/>
            <a:r>
              <a:rPr lang="en-CA" sz="2800" dirty="0" smtClean="0"/>
              <a:t>-	Our </a:t>
            </a:r>
            <a:r>
              <a:rPr lang="en-CA" sz="2800" dirty="0"/>
              <a:t>experience is that customers in different market segments are adopting </a:t>
            </a:r>
            <a:r>
              <a:rPr lang="en-CA" sz="2800" dirty="0" err="1"/>
              <a:t>IaaS</a:t>
            </a:r>
            <a:r>
              <a:rPr lang="en-CA" sz="2800" dirty="0"/>
              <a:t> for different reasons</a:t>
            </a:r>
          </a:p>
          <a:p>
            <a:pPr marL="355600" indent="-355600" algn="l"/>
            <a:endParaRPr lang="en-CA" sz="1200" dirty="0"/>
          </a:p>
          <a:p>
            <a:pPr marL="355600" indent="-355600" algn="l"/>
            <a:r>
              <a:rPr lang="en-CA" sz="2800" dirty="0" smtClean="0"/>
              <a:t>-	Here </a:t>
            </a:r>
            <a:r>
              <a:rPr lang="en-CA" sz="2800" dirty="0"/>
              <a:t>is an analysis of our experience  </a:t>
            </a:r>
          </a:p>
        </p:txBody>
      </p:sp>
    </p:spTree>
    <p:extLst>
      <p:ext uri="{BB962C8B-B14F-4D97-AF65-F5344CB8AC3E}">
        <p14:creationId xmlns:p14="http://schemas.microsoft.com/office/powerpoint/2010/main" val="13896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153400" cy="685800"/>
          </a:xfrm>
        </p:spPr>
        <p:txBody>
          <a:bodyPr/>
          <a:lstStyle/>
          <a:p>
            <a:r>
              <a:rPr lang="en-CA" kern="1200" dirty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What are the </a:t>
            </a:r>
            <a:r>
              <a:rPr lang="en-CA" kern="1200" dirty="0" err="1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IaaS</a:t>
            </a:r>
            <a:r>
              <a:rPr lang="en-CA" kern="1200" dirty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market drivers</a:t>
            </a:r>
            <a:r>
              <a:rPr lang="en-CA" kern="1200" dirty="0" smtClean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8153400" cy="2819400"/>
          </a:xfrm>
        </p:spPr>
        <p:txBody>
          <a:bodyPr/>
          <a:lstStyle/>
          <a:p>
            <a:pPr marL="355600" indent="-355600" algn="l"/>
            <a:r>
              <a:rPr lang="en-CA" sz="2800" dirty="0" smtClean="0"/>
              <a:t>-	Existing </a:t>
            </a:r>
            <a:r>
              <a:rPr lang="en-CA" sz="2800" dirty="0"/>
              <a:t>Equipment End of Life</a:t>
            </a:r>
          </a:p>
          <a:p>
            <a:pPr marL="355600" indent="-355600" algn="l"/>
            <a:endParaRPr lang="en-CA" sz="1200" dirty="0" smtClean="0"/>
          </a:p>
          <a:p>
            <a:pPr marL="355600" indent="-355600" algn="l"/>
            <a:r>
              <a:rPr lang="en-CA" sz="2800" dirty="0" smtClean="0"/>
              <a:t>-	Refocusing </a:t>
            </a:r>
            <a:r>
              <a:rPr lang="en-CA" sz="2800" dirty="0"/>
              <a:t>IT staff on core business</a:t>
            </a:r>
          </a:p>
          <a:p>
            <a:pPr marL="355600" indent="-355600" algn="l"/>
            <a:endParaRPr lang="en-CA" sz="1200" dirty="0" smtClean="0"/>
          </a:p>
          <a:p>
            <a:pPr marL="355600" indent="-355600" algn="l"/>
            <a:r>
              <a:rPr lang="en-CA" sz="2800" dirty="0" smtClean="0"/>
              <a:t>-	Productivity </a:t>
            </a:r>
            <a:r>
              <a:rPr lang="en-CA" sz="2800" dirty="0"/>
              <a:t>gains and cost reductions</a:t>
            </a:r>
          </a:p>
          <a:p>
            <a:pPr marL="355600" indent="-355600" algn="l"/>
            <a:endParaRPr lang="en-CA" sz="1200" dirty="0" smtClean="0"/>
          </a:p>
          <a:p>
            <a:pPr marL="355600" indent="-355600" algn="l"/>
            <a:r>
              <a:rPr lang="en-CA" sz="2800" dirty="0" smtClean="0"/>
              <a:t>-	CAPEX </a:t>
            </a:r>
            <a:r>
              <a:rPr lang="en-CA" sz="2800" dirty="0"/>
              <a:t>/ OPEX decisions</a:t>
            </a:r>
          </a:p>
        </p:txBody>
      </p:sp>
    </p:spTree>
    <p:extLst>
      <p:ext uri="{BB962C8B-B14F-4D97-AF65-F5344CB8AC3E}">
        <p14:creationId xmlns:p14="http://schemas.microsoft.com/office/powerpoint/2010/main" val="33097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077200" cy="685800"/>
          </a:xfrm>
        </p:spPr>
        <p:txBody>
          <a:bodyPr/>
          <a:lstStyle/>
          <a:p>
            <a:r>
              <a:rPr lang="en-CA" kern="1200" dirty="0" err="1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IaaS</a:t>
            </a:r>
            <a:r>
              <a:rPr lang="en-CA" kern="1200" dirty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adoption by Segment and </a:t>
            </a:r>
            <a:r>
              <a:rPr lang="en-CA" kern="1200" dirty="0" smtClean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Sector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8153400" cy="4343400"/>
          </a:xfrm>
        </p:spPr>
        <p:txBody>
          <a:bodyPr/>
          <a:lstStyle/>
          <a:p>
            <a:pPr algn="l"/>
            <a:r>
              <a:rPr lang="en-CA" sz="2800" dirty="0" smtClean="0"/>
              <a:t>- Non IT SMEs</a:t>
            </a:r>
          </a:p>
          <a:p>
            <a:pPr algn="l"/>
            <a:endParaRPr lang="en-CA" sz="1400" dirty="0" smtClean="0"/>
          </a:p>
          <a:p>
            <a:pPr algn="l"/>
            <a:r>
              <a:rPr lang="en-CA" sz="2800" dirty="0" smtClean="0"/>
              <a:t>- </a:t>
            </a:r>
            <a:r>
              <a:rPr lang="en-CA" sz="2800" dirty="0"/>
              <a:t>IT Firms, Internet-based businesses, software developers, media firms </a:t>
            </a:r>
            <a:endParaRPr lang="en-CA" sz="2800" dirty="0"/>
          </a:p>
          <a:p>
            <a:pPr algn="l"/>
            <a:endParaRPr lang="en-CA" sz="1400" dirty="0" smtClean="0"/>
          </a:p>
          <a:p>
            <a:pPr algn="l"/>
            <a:r>
              <a:rPr lang="en-CA" sz="2800" dirty="0" smtClean="0"/>
              <a:t>- Larger businesses</a:t>
            </a:r>
          </a:p>
          <a:p>
            <a:pPr algn="l"/>
            <a:endParaRPr lang="en-CA" sz="1400" dirty="0" smtClean="0"/>
          </a:p>
          <a:p>
            <a:pPr algn="l"/>
            <a:r>
              <a:rPr lang="en-CA" sz="2800" dirty="0" smtClean="0"/>
              <a:t>- Institutions and governments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357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153400" cy="838200"/>
          </a:xfrm>
        </p:spPr>
        <p:txBody>
          <a:bodyPr/>
          <a:lstStyle/>
          <a:p>
            <a:r>
              <a:rPr lang="en-CA" kern="1200" dirty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Non IT </a:t>
            </a:r>
            <a:r>
              <a:rPr lang="en-CA" kern="1200" dirty="0" smtClean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SMEs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828800"/>
            <a:ext cx="8077200" cy="5029200"/>
          </a:xfrm>
        </p:spPr>
        <p:txBody>
          <a:bodyPr/>
          <a:lstStyle/>
          <a:p>
            <a:pPr marL="182563" indent="-182563" algn="l"/>
            <a:r>
              <a:rPr lang="en-CA" sz="2800" dirty="0"/>
              <a:t>- Primary driver is the bottom line.  Moving to the cloud must improve productivity or reduce costs immediately.</a:t>
            </a:r>
          </a:p>
          <a:p>
            <a:pPr algn="l"/>
            <a:endParaRPr lang="en-CA" sz="1400" dirty="0"/>
          </a:p>
          <a:p>
            <a:pPr marL="182563" indent="-182563" algn="l"/>
            <a:r>
              <a:rPr lang="en-CA" sz="2800" dirty="0"/>
              <a:t>- Yet faced with growing IT needs, small number of IT staff, </a:t>
            </a:r>
            <a:r>
              <a:rPr lang="en-CA" sz="2800" dirty="0" err="1"/>
              <a:t>EoL</a:t>
            </a:r>
            <a:r>
              <a:rPr lang="en-CA" sz="2800" dirty="0"/>
              <a:t> issues, requirements made by vendors and customers</a:t>
            </a:r>
          </a:p>
          <a:p>
            <a:pPr algn="l"/>
            <a:endParaRPr lang="en-CA" sz="1400" dirty="0"/>
          </a:p>
          <a:p>
            <a:pPr marL="182563" indent="-182563" algn="l"/>
            <a:r>
              <a:rPr lang="en-CA" sz="2800" dirty="0"/>
              <a:t>- Worried about security and privacy but little expertise.</a:t>
            </a:r>
          </a:p>
        </p:txBody>
      </p:sp>
    </p:spTree>
    <p:extLst>
      <p:ext uri="{BB962C8B-B14F-4D97-AF65-F5344CB8AC3E}">
        <p14:creationId xmlns:p14="http://schemas.microsoft.com/office/powerpoint/2010/main" val="4721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153400" cy="1066800"/>
          </a:xfrm>
        </p:spPr>
        <p:txBody>
          <a:bodyPr/>
          <a:lstStyle/>
          <a:p>
            <a:r>
              <a:rPr lang="en-CA" kern="1200" dirty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Non IT </a:t>
            </a:r>
            <a:r>
              <a:rPr lang="en-CA" kern="1200" dirty="0" smtClean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SMEs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7696200" cy="762000"/>
          </a:xfrm>
        </p:spPr>
        <p:txBody>
          <a:bodyPr/>
          <a:lstStyle/>
          <a:p>
            <a:r>
              <a:rPr lang="en-CA" sz="3600" b="1" kern="1200" dirty="0">
                <a:solidFill>
                  <a:srgbClr val="1E4466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The bottom line:  </a:t>
            </a:r>
            <a:r>
              <a:rPr lang="en-CA" dirty="0" smtClean="0"/>
              <a:t>Interested, but not knowledgeable.  Need to keep costs low, but facing challenges.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30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153400" cy="1066800"/>
          </a:xfrm>
        </p:spPr>
        <p:txBody>
          <a:bodyPr/>
          <a:lstStyle/>
          <a:p>
            <a:r>
              <a:rPr lang="en-CA" kern="1200" dirty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IT Firms, Internet-based businesses, software developers, media </a:t>
            </a:r>
            <a:r>
              <a:rPr lang="en-CA" kern="1200" dirty="0" smtClean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firms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8229600" cy="3657600"/>
          </a:xfrm>
        </p:spPr>
        <p:txBody>
          <a:bodyPr/>
          <a:lstStyle/>
          <a:p>
            <a:pPr marL="269875" indent="-269875" algn="l"/>
            <a:r>
              <a:rPr lang="en-CA" sz="2800" dirty="0" smtClean="0"/>
              <a:t>- Confident and knowledgeable regarding the Internet</a:t>
            </a:r>
          </a:p>
          <a:p>
            <a:pPr marL="269875" indent="-269875" algn="l"/>
            <a:endParaRPr lang="en-CA" sz="1200" dirty="0" smtClean="0"/>
          </a:p>
          <a:p>
            <a:pPr marL="269875" indent="-269875" algn="l"/>
            <a:r>
              <a:rPr lang="en-CA" sz="2800" dirty="0" smtClean="0"/>
              <a:t>- Aware of benefits, and better performance for Internet based customers</a:t>
            </a:r>
          </a:p>
          <a:p>
            <a:pPr marL="269875" indent="-269875" algn="l"/>
            <a:endParaRPr lang="en-CA" sz="1200" dirty="0" smtClean="0"/>
          </a:p>
          <a:p>
            <a:pPr marL="269875" indent="-269875" algn="l"/>
            <a:r>
              <a:rPr lang="en-CA" sz="2800" dirty="0" smtClean="0"/>
              <a:t>- Able to navigate security and privacy issues</a:t>
            </a:r>
          </a:p>
          <a:p>
            <a:pPr marL="269875" indent="-269875" algn="l"/>
            <a:endParaRPr lang="en-CA" sz="1200" dirty="0" smtClean="0"/>
          </a:p>
          <a:p>
            <a:pPr marL="269875" indent="-269875" algn="l"/>
            <a:r>
              <a:rPr lang="en-CA" sz="2800" dirty="0" smtClean="0"/>
              <a:t>- Usually price sensitive and knowledgeable of market.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0734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153400" cy="990600"/>
          </a:xfrm>
        </p:spPr>
        <p:txBody>
          <a:bodyPr/>
          <a:lstStyle/>
          <a:p>
            <a:r>
              <a:rPr lang="en-CA" kern="1200" dirty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IT Firms, Internet-based businesses, software developers, media </a:t>
            </a:r>
            <a:r>
              <a:rPr lang="en-CA" kern="1200" dirty="0" smtClean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firms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8153400" cy="3276600"/>
          </a:xfrm>
        </p:spPr>
        <p:txBody>
          <a:bodyPr/>
          <a:lstStyle/>
          <a:p>
            <a:r>
              <a:rPr lang="en-CA" b="1" kern="1200" dirty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The bottom line: </a:t>
            </a:r>
            <a:r>
              <a:rPr lang="en-CA" dirty="0" smtClean="0"/>
              <a:t>Early adopters (no surprise…) and savvy buyers. High value placed on flexibility and performance.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77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153400" cy="685800"/>
          </a:xfrm>
        </p:spPr>
        <p:txBody>
          <a:bodyPr/>
          <a:lstStyle/>
          <a:p>
            <a:r>
              <a:rPr lang="en-CA" kern="1200" dirty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IAI Cloud Services – A Case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86000"/>
            <a:ext cx="7453536" cy="3539480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CA" dirty="0" smtClean="0"/>
              <a:t>- </a:t>
            </a:r>
            <a:r>
              <a:rPr lang="en-CA" kern="1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Company </a:t>
            </a:r>
            <a:r>
              <a:rPr lang="en-CA" kern="12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background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CA" kern="1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- IAI’s </a:t>
            </a:r>
            <a:r>
              <a:rPr lang="en-CA" kern="12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decision to provide cloud services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CA" kern="1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- The </a:t>
            </a:r>
            <a:r>
              <a:rPr lang="en-CA" kern="12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marketplace for cloud services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CA" kern="1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- Lessons </a:t>
            </a:r>
            <a:r>
              <a:rPr lang="en-CA" kern="12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learned</a:t>
            </a:r>
          </a:p>
          <a:p>
            <a:pPr>
              <a:spcBef>
                <a:spcPts val="0"/>
              </a:spcBef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6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153400" cy="685800"/>
          </a:xfrm>
        </p:spPr>
        <p:txBody>
          <a:bodyPr/>
          <a:lstStyle/>
          <a:p>
            <a:r>
              <a:rPr lang="en-CA" kern="1200" dirty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Larger </a:t>
            </a:r>
            <a:r>
              <a:rPr lang="en-CA" kern="1200" dirty="0" smtClean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enterprises</a:t>
            </a:r>
            <a:endParaRPr lang="en-CA" kern="1200" dirty="0">
              <a:solidFill>
                <a:srgbClr val="1E446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marL="182563" indent="-182563" algn="l"/>
            <a:r>
              <a:rPr lang="en-CA" sz="2800" dirty="0" smtClean="0"/>
              <a:t>- Significant  sunk costs in IT infrastructure.  May have existing data centre(s). </a:t>
            </a:r>
          </a:p>
          <a:p>
            <a:pPr marL="182563" indent="-182563" algn="l"/>
            <a:r>
              <a:rPr lang="en-CA" sz="2800" dirty="0" smtClean="0"/>
              <a:t>- Existing IT departments with skilled staff but may have vested interests in status quo.</a:t>
            </a:r>
          </a:p>
          <a:p>
            <a:pPr marL="182563" indent="-182563" algn="l"/>
            <a:r>
              <a:rPr lang="en-CA" sz="2800" dirty="0" smtClean="0"/>
              <a:t>- Departmental users often see </a:t>
            </a:r>
            <a:r>
              <a:rPr lang="en-CA" sz="2800" dirty="0" err="1" smtClean="0"/>
              <a:t>IaaS</a:t>
            </a:r>
            <a:r>
              <a:rPr lang="en-CA" sz="2800" dirty="0" smtClean="0"/>
              <a:t> as a way to get what they want.</a:t>
            </a:r>
          </a:p>
          <a:p>
            <a:pPr marL="182563" indent="-182563" algn="l"/>
            <a:r>
              <a:rPr lang="en-CA" sz="2800" dirty="0" smtClean="0"/>
              <a:t>- Concerned but knowledgeable about security and privacy.  Good understanding of risk management.</a:t>
            </a:r>
          </a:p>
          <a:p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29250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8153400" cy="3200400"/>
          </a:xfrm>
        </p:spPr>
        <p:txBody>
          <a:bodyPr/>
          <a:lstStyle/>
          <a:p>
            <a:pPr marL="182563" indent="-182563" algn="l"/>
            <a:r>
              <a:rPr lang="en-CA" sz="2800" dirty="0" smtClean="0"/>
              <a:t>- Interested in pilot programs and trials.</a:t>
            </a:r>
          </a:p>
          <a:p>
            <a:pPr marL="182563" indent="-182563" algn="l"/>
            <a:r>
              <a:rPr lang="en-CA" sz="2800" dirty="0" smtClean="0"/>
              <a:t>- Have well established practices for evaluating OPEX vs CAPEX decisions.</a:t>
            </a:r>
          </a:p>
          <a:p>
            <a:pPr marL="182563" indent="-182563" algn="l"/>
            <a:r>
              <a:rPr lang="en-CA" sz="2800" dirty="0" smtClean="0"/>
              <a:t>- Concerned about control, and escalating costs.</a:t>
            </a:r>
          </a:p>
          <a:p>
            <a:endParaRPr lang="en-CA" dirty="0" smtClean="0"/>
          </a:p>
          <a:p>
            <a:endParaRPr lang="en-CA" sz="2800" dirty="0" smtClean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153400" cy="685800"/>
          </a:xfrm>
        </p:spPr>
        <p:txBody>
          <a:bodyPr/>
          <a:lstStyle/>
          <a:p>
            <a:r>
              <a:rPr lang="en-CA" kern="1200" dirty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Larger </a:t>
            </a:r>
            <a:r>
              <a:rPr lang="en-CA" kern="1200" dirty="0" smtClean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enterprises continued…</a:t>
            </a:r>
            <a:endParaRPr lang="en-CA" kern="1200" dirty="0">
              <a:solidFill>
                <a:srgbClr val="1E446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0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8229600" cy="2209800"/>
          </a:xfrm>
        </p:spPr>
        <p:txBody>
          <a:bodyPr/>
          <a:lstStyle/>
          <a:p>
            <a:r>
              <a:rPr lang="en-CA" b="1" kern="1200" dirty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The bottom line: </a:t>
            </a:r>
            <a:r>
              <a:rPr lang="en-CA" dirty="0" smtClean="0"/>
              <a:t>Rational adopters but facing hurdles with existing infrastructure.  Departmental users may push IT staff toward </a:t>
            </a:r>
            <a:r>
              <a:rPr lang="en-CA" dirty="0" err="1" smtClean="0"/>
              <a:t>IaaS</a:t>
            </a:r>
            <a:r>
              <a:rPr lang="en-CA" dirty="0" smtClean="0"/>
              <a:t>.  </a:t>
            </a:r>
            <a:endParaRPr lang="en-CA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066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CA" kern="1200" dirty="0" smtClean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Larger enterprises</a:t>
            </a:r>
            <a:endParaRPr lang="en-CA" kern="1200" dirty="0">
              <a:solidFill>
                <a:srgbClr val="1E446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077200" cy="762000"/>
          </a:xfrm>
        </p:spPr>
        <p:txBody>
          <a:bodyPr/>
          <a:lstStyle/>
          <a:p>
            <a:r>
              <a:rPr lang="en-CA" kern="1200" dirty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Institutions </a:t>
            </a:r>
            <a:r>
              <a:rPr lang="en-CA" kern="1200" dirty="0" smtClean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and governments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8305800" cy="3962400"/>
          </a:xfrm>
        </p:spPr>
        <p:txBody>
          <a:bodyPr/>
          <a:lstStyle/>
          <a:p>
            <a:pPr marL="182563" indent="-182563" algn="l"/>
            <a:r>
              <a:rPr lang="en-CA" sz="2800" dirty="0" smtClean="0"/>
              <a:t>- Security and privacy are primary concerns due to public scrutiny.  Risk averse in this area.</a:t>
            </a:r>
          </a:p>
          <a:p>
            <a:pPr marL="182563" indent="-182563" algn="l"/>
            <a:r>
              <a:rPr lang="en-CA" sz="2800" dirty="0" smtClean="0"/>
              <a:t>- Would like to be seen as leaders in embracing new </a:t>
            </a:r>
            <a:r>
              <a:rPr lang="en-CA" sz="2800" dirty="0" smtClean="0"/>
              <a:t>technologies.</a:t>
            </a:r>
            <a:endParaRPr lang="en-CA" sz="2800" dirty="0" smtClean="0"/>
          </a:p>
          <a:p>
            <a:pPr marL="182563" indent="-182563" algn="l"/>
            <a:r>
              <a:rPr lang="en-CA" sz="2800" dirty="0"/>
              <a:t>- Extensive existing assets, but under pressure to increase productivity.</a:t>
            </a:r>
          </a:p>
          <a:p>
            <a:pPr marL="182563" indent="-182563" algn="l"/>
            <a:r>
              <a:rPr lang="en-CA" sz="2800" dirty="0"/>
              <a:t>- May have statutory requirements regarding domicile of data.  (PIIDPA for example)</a:t>
            </a:r>
          </a:p>
          <a:p>
            <a:pPr marL="457200" indent="-457200" algn="l">
              <a:buFontTx/>
              <a:buChar char="-"/>
            </a:pPr>
            <a:endParaRPr lang="en-CA" sz="2800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3516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7696200" cy="2895600"/>
          </a:xfrm>
        </p:spPr>
        <p:txBody>
          <a:bodyPr/>
          <a:lstStyle/>
          <a:p>
            <a:r>
              <a:rPr lang="en-CA" b="1" kern="1200" dirty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The bottom line: </a:t>
            </a:r>
            <a:r>
              <a:rPr lang="en-CA" dirty="0" smtClean="0"/>
              <a:t>Want to be seen as leaders, but cannot afford a privacy or security </a:t>
            </a:r>
            <a:r>
              <a:rPr lang="en-CA" dirty="0" smtClean="0"/>
              <a:t>issue.  Pressured </a:t>
            </a:r>
            <a:r>
              <a:rPr lang="en-CA" dirty="0" smtClean="0"/>
              <a:t>to </a:t>
            </a:r>
            <a:r>
              <a:rPr lang="en-CA" dirty="0" smtClean="0"/>
              <a:t>reduce</a:t>
            </a:r>
            <a:r>
              <a:rPr lang="en-CA" dirty="0" smtClean="0"/>
              <a:t> costs</a:t>
            </a:r>
            <a:r>
              <a:rPr lang="en-CA" dirty="0" smtClean="0"/>
              <a:t>.  </a:t>
            </a:r>
          </a:p>
          <a:p>
            <a:r>
              <a:rPr lang="en-CA" dirty="0" smtClean="0"/>
              <a:t>OPEX vs CAPEX decisions </a:t>
            </a:r>
            <a:r>
              <a:rPr lang="en-CA" dirty="0"/>
              <a:t>b</a:t>
            </a:r>
            <a:r>
              <a:rPr lang="en-CA" dirty="0" smtClean="0"/>
              <a:t>udget driven.</a:t>
            </a:r>
          </a:p>
          <a:p>
            <a:endParaRPr lang="en-CA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1066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CA" kern="1200" dirty="0" smtClean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Institutions and governments</a:t>
            </a:r>
            <a:endParaRPr lang="en-CA" kern="0" dirty="0"/>
          </a:p>
        </p:txBody>
      </p:sp>
    </p:spTree>
    <p:extLst>
      <p:ext uri="{BB962C8B-B14F-4D97-AF65-F5344CB8AC3E}">
        <p14:creationId xmlns:p14="http://schemas.microsoft.com/office/powerpoint/2010/main" val="34640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8840"/>
            <a:ext cx="8305800" cy="4640560"/>
          </a:xfrm>
        </p:spPr>
        <p:txBody>
          <a:bodyPr/>
          <a:lstStyle/>
          <a:p>
            <a:pPr marL="182563" indent="-182563" algn="l"/>
            <a:r>
              <a:rPr lang="en-CA" sz="2800" dirty="0" smtClean="0"/>
              <a:t>- </a:t>
            </a:r>
            <a:r>
              <a:rPr lang="en-CA" sz="2800" strike="sngStrike" dirty="0" smtClean="0"/>
              <a:t>Go </a:t>
            </a:r>
            <a:r>
              <a:rPr lang="en-CA" sz="2800" strike="sngStrike" dirty="0"/>
              <a:t>head-to-head with Amazon and Google</a:t>
            </a:r>
          </a:p>
          <a:p>
            <a:pPr marL="182563" indent="-182563" algn="l"/>
            <a:endParaRPr lang="en-CA" sz="1200" dirty="0" smtClean="0"/>
          </a:p>
          <a:p>
            <a:pPr marL="182563" indent="-182563" algn="l"/>
            <a:r>
              <a:rPr lang="en-CA" sz="2800" dirty="0" smtClean="0"/>
              <a:t>- Create </a:t>
            </a:r>
            <a:r>
              <a:rPr lang="en-CA" sz="2800" dirty="0"/>
              <a:t>a differentiated service aimed at regional customers.</a:t>
            </a:r>
          </a:p>
          <a:p>
            <a:pPr marL="182563" indent="-182563" algn="l"/>
            <a:endParaRPr lang="en-CA" sz="1200" dirty="0" smtClean="0"/>
          </a:p>
          <a:p>
            <a:pPr marL="182563" indent="-182563" algn="l"/>
            <a:r>
              <a:rPr lang="en-CA" sz="2800" dirty="0" smtClean="0"/>
              <a:t>- Leverage </a:t>
            </a:r>
            <a:r>
              <a:rPr lang="en-CA" sz="2800" dirty="0"/>
              <a:t>our existing fibre-optic network and data centre.</a:t>
            </a:r>
          </a:p>
          <a:p>
            <a:pPr marL="182563" indent="-182563" algn="l"/>
            <a:endParaRPr lang="en-CA" sz="1200" dirty="0" smtClean="0"/>
          </a:p>
          <a:p>
            <a:pPr marL="182563" indent="-182563" algn="l"/>
            <a:r>
              <a:rPr lang="en-CA" sz="2800" dirty="0" smtClean="0"/>
              <a:t>- Target </a:t>
            </a:r>
            <a:r>
              <a:rPr lang="en-CA" sz="2800" dirty="0"/>
              <a:t>customers not comfortable with data in some ephemeral cloud somewhere.  Where’s my </a:t>
            </a:r>
            <a:r>
              <a:rPr lang="en-CA" sz="2800" dirty="0" smtClean="0"/>
              <a:t>data?</a:t>
            </a:r>
            <a:endParaRPr lang="en-CA" sz="2800" dirty="0"/>
          </a:p>
          <a:p>
            <a:pPr algn="l"/>
            <a:endParaRPr lang="en-CA" dirty="0"/>
          </a:p>
          <a:p>
            <a:pPr algn="l"/>
            <a:endParaRPr lang="en-CA" sz="2800" dirty="0" smtClean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066801"/>
            <a:ext cx="8153400" cy="762000"/>
          </a:xfrm>
        </p:spPr>
        <p:txBody>
          <a:bodyPr/>
          <a:lstStyle/>
          <a:p>
            <a:r>
              <a:rPr lang="en-CA" kern="1200" dirty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Our marketing </a:t>
            </a:r>
            <a:r>
              <a:rPr lang="en-CA" kern="1200" dirty="0" smtClean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strategy</a:t>
            </a:r>
            <a:endParaRPr lang="en-CA" kern="1200" dirty="0">
              <a:solidFill>
                <a:srgbClr val="1E446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1"/>
            <a:ext cx="8153400" cy="685799"/>
          </a:xfrm>
        </p:spPr>
        <p:txBody>
          <a:bodyPr/>
          <a:lstStyle/>
          <a:p>
            <a:r>
              <a:rPr lang="en-CA" kern="1200" dirty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Our </a:t>
            </a:r>
            <a:r>
              <a:rPr lang="en-CA" kern="1200" dirty="0" smtClean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differentiators</a:t>
            </a:r>
            <a:endParaRPr lang="en-CA" kern="1200" dirty="0">
              <a:solidFill>
                <a:srgbClr val="1E446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8001000" cy="4267200"/>
          </a:xfrm>
        </p:spPr>
        <p:txBody>
          <a:bodyPr/>
          <a:lstStyle/>
          <a:p>
            <a:pPr marL="182563" indent="-182563" algn="l"/>
            <a:r>
              <a:rPr lang="en-CA" sz="2800" dirty="0" smtClean="0"/>
              <a:t>- Locally hosted in Halifax</a:t>
            </a:r>
          </a:p>
          <a:p>
            <a:pPr marL="182563" indent="-182563" algn="l"/>
            <a:r>
              <a:rPr lang="en-CA" sz="2800" dirty="0" smtClean="0"/>
              <a:t>- Highly secure, can be configured to be entirely private, with private fibre-optic links.</a:t>
            </a:r>
          </a:p>
          <a:p>
            <a:pPr marL="182563" indent="-182563" algn="l"/>
            <a:r>
              <a:rPr lang="en-CA" sz="2800" dirty="0" smtClean="0"/>
              <a:t>- Hybrid possibilities – we can host </a:t>
            </a:r>
            <a:r>
              <a:rPr lang="en-CA" sz="2800" dirty="0" err="1" smtClean="0"/>
              <a:t>IaaS</a:t>
            </a:r>
            <a:r>
              <a:rPr lang="en-CA" sz="2800" dirty="0" smtClean="0"/>
              <a:t> customers’ legacy non-virtualized computers in our data centre</a:t>
            </a:r>
          </a:p>
          <a:p>
            <a:pPr marL="182563" indent="-182563" algn="l"/>
            <a:r>
              <a:rPr lang="en-CA" sz="2800" dirty="0" smtClean="0"/>
              <a:t>- High-capacity multi-homed Internet connectivity as required</a:t>
            </a:r>
          </a:p>
          <a:p>
            <a:pPr marL="182563" indent="-182563" algn="l"/>
            <a:r>
              <a:rPr lang="en-CA" sz="2800" dirty="0" smtClean="0"/>
              <a:t>- Personal customer service.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8970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153400" cy="685800"/>
          </a:xfrm>
        </p:spPr>
        <p:txBody>
          <a:bodyPr/>
          <a:lstStyle/>
          <a:p>
            <a:r>
              <a:rPr lang="en-CA" kern="1200" dirty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Lessons Learned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8153400" cy="4038600"/>
          </a:xfrm>
        </p:spPr>
        <p:txBody>
          <a:bodyPr/>
          <a:lstStyle/>
          <a:p>
            <a:pPr marL="182563" indent="-182563" algn="l"/>
            <a:r>
              <a:rPr lang="en-CA" sz="2800" dirty="0" smtClean="0"/>
              <a:t>- Service clarity is paramount.  Customer experience is based on expectations.  With a new service paradigm such as The Cloud, it is very important that customers understand the service provided.</a:t>
            </a:r>
          </a:p>
          <a:p>
            <a:pPr marL="182563" indent="-182563" algn="l"/>
            <a:endParaRPr lang="en-CA" sz="1600" dirty="0" smtClean="0"/>
          </a:p>
          <a:p>
            <a:pPr marL="182563" indent="-182563" algn="l"/>
            <a:r>
              <a:rPr lang="en-CA" sz="2800" dirty="0" smtClean="0"/>
              <a:t>- </a:t>
            </a:r>
            <a:r>
              <a:rPr lang="en-CA" sz="2800" dirty="0" smtClean="0"/>
              <a:t>Many customers require </a:t>
            </a:r>
            <a:r>
              <a:rPr lang="en-CA" sz="2800" dirty="0" smtClean="0"/>
              <a:t>external expertise </a:t>
            </a:r>
            <a:r>
              <a:rPr lang="en-CA" sz="2800" dirty="0" smtClean="0"/>
              <a:t>to </a:t>
            </a:r>
            <a:r>
              <a:rPr lang="en-CA" sz="2800" dirty="0" smtClean="0"/>
              <a:t>make a successful transition to </a:t>
            </a:r>
            <a:r>
              <a:rPr lang="en-CA" sz="2800" dirty="0" smtClean="0"/>
              <a:t>cloud-based </a:t>
            </a:r>
            <a:r>
              <a:rPr lang="en-CA" sz="2800" dirty="0" smtClean="0"/>
              <a:t>services.</a:t>
            </a:r>
          </a:p>
        </p:txBody>
      </p:sp>
    </p:spTree>
    <p:extLst>
      <p:ext uri="{BB962C8B-B14F-4D97-AF65-F5344CB8AC3E}">
        <p14:creationId xmlns:p14="http://schemas.microsoft.com/office/powerpoint/2010/main" val="25053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229600" cy="4114800"/>
          </a:xfrm>
        </p:spPr>
        <p:txBody>
          <a:bodyPr/>
          <a:lstStyle/>
          <a:p>
            <a:pPr algn="l"/>
            <a:r>
              <a:rPr lang="en-CA" sz="2800" dirty="0" smtClean="0"/>
              <a:t>- Customers in different market segments have widely differing drivers. This needs to be well understood.</a:t>
            </a:r>
          </a:p>
          <a:p>
            <a:pPr algn="l"/>
            <a:endParaRPr lang="en-CA" sz="1800" dirty="0"/>
          </a:p>
          <a:p>
            <a:pPr algn="l"/>
            <a:r>
              <a:rPr lang="en-CA" sz="2800" dirty="0" smtClean="0"/>
              <a:t>- The Cloud requires new thinking about security and reliability – customers and suppliers need to be fluent and comfortable with these topics</a:t>
            </a:r>
            <a:r>
              <a:rPr lang="en-CA" sz="2800" dirty="0" smtClean="0"/>
              <a:t>.  SOC2 as an example…</a:t>
            </a:r>
            <a:endParaRPr lang="en-CA" sz="28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153400" cy="685800"/>
          </a:xfrm>
        </p:spPr>
        <p:txBody>
          <a:bodyPr/>
          <a:lstStyle/>
          <a:p>
            <a:r>
              <a:rPr lang="en-CA" kern="1200" dirty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Lessons </a:t>
            </a:r>
            <a:r>
              <a:rPr lang="en-CA" kern="1200" dirty="0" smtClean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Learned continued…</a:t>
            </a:r>
            <a:endParaRPr lang="en-CA" kern="1200" dirty="0">
              <a:solidFill>
                <a:srgbClr val="1E446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4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4572000"/>
            <a:ext cx="4495800" cy="838200"/>
          </a:xfrm>
        </p:spPr>
        <p:txBody>
          <a:bodyPr/>
          <a:lstStyle/>
          <a:p>
            <a:pPr algn="ctr"/>
            <a:r>
              <a:rPr lang="en-CA" dirty="0" smtClean="0"/>
              <a:t>Thank-you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8229600" cy="533400"/>
          </a:xfrm>
        </p:spPr>
        <p:txBody>
          <a:bodyPr/>
          <a:lstStyle/>
          <a:p>
            <a:r>
              <a:rPr lang="en-CA" sz="2000" dirty="0">
                <a:solidFill>
                  <a:srgbClr val="004376"/>
                </a:solidFill>
              </a:rPr>
              <a:t>b</a:t>
            </a:r>
            <a:r>
              <a:rPr lang="en-CA" sz="2000" dirty="0" smtClean="0">
                <a:solidFill>
                  <a:srgbClr val="004376"/>
                </a:solidFill>
              </a:rPr>
              <a:t>ruce.macdougall@internetworking-atlantic.com</a:t>
            </a:r>
            <a:endParaRPr lang="en-CA" sz="2000" dirty="0">
              <a:solidFill>
                <a:srgbClr val="004376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" t="9600" r="1795" b="1638"/>
          <a:stretch/>
        </p:blipFill>
        <p:spPr bwMode="auto">
          <a:xfrm>
            <a:off x="1447800" y="1447800"/>
            <a:ext cx="5940000" cy="29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52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799"/>
            <a:ext cx="8153400" cy="685801"/>
          </a:xfrm>
        </p:spPr>
        <p:txBody>
          <a:bodyPr/>
          <a:lstStyle/>
          <a:p>
            <a:r>
              <a:rPr lang="en-CA" kern="1200" dirty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IAI </a:t>
            </a:r>
            <a:r>
              <a:rPr lang="en-CA" kern="1200" dirty="0" smtClean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Background</a:t>
            </a:r>
            <a:endParaRPr lang="en-CA" kern="1200" dirty="0">
              <a:solidFill>
                <a:srgbClr val="1E446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1916832"/>
            <a:ext cx="7416824" cy="3672408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Segoe UI" panose="020B0502040204020203" pitchFamily="34" charset="0"/>
              <a:buChar char="‐"/>
            </a:pPr>
            <a:r>
              <a:rPr lang="en-CA" dirty="0" smtClean="0"/>
              <a:t>A telecom service provider since 2002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Segoe UI" panose="020B0502040204020203" pitchFamily="34" charset="0"/>
              <a:buChar char="‐"/>
            </a:pPr>
            <a:r>
              <a:rPr lang="en-CA" dirty="0" smtClean="0"/>
              <a:t>Based in Halifax, serving the Maritimes 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Segoe UI" panose="020B0502040204020203" pitchFamily="34" charset="0"/>
              <a:buChar char="‐"/>
            </a:pPr>
            <a:r>
              <a:rPr lang="en-CA" dirty="0" smtClean="0"/>
              <a:t>Began with a focus on telecom services to large-scale customers on our own fibre-optic network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Segoe UI" panose="020B0502040204020203" pitchFamily="34" charset="0"/>
              <a:buChar char="‐"/>
            </a:pPr>
            <a:r>
              <a:rPr lang="en-CA" dirty="0" smtClean="0"/>
              <a:t>Grown in size, expertise, and services</a:t>
            </a:r>
          </a:p>
          <a:p>
            <a:endParaRPr lang="en-CA" dirty="0" smtClean="0"/>
          </a:p>
          <a:p>
            <a:r>
              <a:rPr lang="en-CA" dirty="0" smtClean="0"/>
              <a:t>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013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153400" cy="685800"/>
          </a:xfrm>
        </p:spPr>
        <p:txBody>
          <a:bodyPr/>
          <a:lstStyle/>
          <a:p>
            <a:r>
              <a:rPr lang="en-CA" kern="1200" dirty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Designed for </a:t>
            </a:r>
            <a:r>
              <a:rPr lang="en-CA" kern="1200" dirty="0" smtClean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Business </a:t>
            </a:r>
            <a:endParaRPr lang="en-CA" kern="1200" dirty="0">
              <a:solidFill>
                <a:srgbClr val="1E446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38" y="1772816"/>
            <a:ext cx="8138962" cy="970384"/>
          </a:xfrm>
        </p:spPr>
        <p:txBody>
          <a:bodyPr/>
          <a:lstStyle/>
          <a:p>
            <a:pPr algn="l"/>
            <a:r>
              <a:rPr lang="en-CA" dirty="0" smtClean="0"/>
              <a:t>Today we provide a comprehensive suite of ICT services to our customers: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894144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Segoe UI" panose="020B0502040204020203" pitchFamily="34" charset="0"/>
              <a:buChar char="‐"/>
            </a:pPr>
            <a:r>
              <a:rPr lang="en-CA" sz="2800" dirty="0" smtClean="0">
                <a:solidFill>
                  <a:srgbClr val="1E4466"/>
                </a:solidFill>
                <a:latin typeface="+mn-lt"/>
              </a:rPr>
              <a:t>Direct Fibre </a:t>
            </a:r>
            <a:endParaRPr lang="en-CA" sz="2800" dirty="0">
              <a:solidFill>
                <a:srgbClr val="1E4466"/>
              </a:solidFill>
              <a:latin typeface="+mn-lt"/>
            </a:endParaRPr>
          </a:p>
          <a:p>
            <a:pPr marL="914400" lvl="1" indent="-457200">
              <a:buFont typeface="Segoe UI" panose="020B0502040204020203" pitchFamily="34" charset="0"/>
              <a:buChar char="‐"/>
            </a:pPr>
            <a:r>
              <a:rPr lang="en-CA" sz="2800" dirty="0" smtClean="0">
                <a:solidFill>
                  <a:srgbClr val="1E4466"/>
                </a:solidFill>
                <a:latin typeface="+mn-lt"/>
              </a:rPr>
              <a:t>Data Centre</a:t>
            </a:r>
          </a:p>
          <a:p>
            <a:pPr marL="914400" lvl="1" indent="-457200">
              <a:buFont typeface="Segoe UI" panose="020B0502040204020203" pitchFamily="34" charset="0"/>
              <a:buChar char="‐"/>
            </a:pPr>
            <a:r>
              <a:rPr lang="en-CA" sz="2800" dirty="0" smtClean="0">
                <a:solidFill>
                  <a:srgbClr val="1E4466"/>
                </a:solidFill>
                <a:latin typeface="+mn-lt"/>
              </a:rPr>
              <a:t>Telephone</a:t>
            </a:r>
          </a:p>
          <a:p>
            <a:pPr marL="914400" lvl="1" indent="-457200">
              <a:buFont typeface="Segoe UI" panose="020B0502040204020203" pitchFamily="34" charset="0"/>
              <a:buChar char="‐"/>
            </a:pPr>
            <a:r>
              <a:rPr lang="en-CA" sz="2800" dirty="0" smtClean="0">
                <a:solidFill>
                  <a:srgbClr val="1E4466"/>
                </a:solidFill>
                <a:latin typeface="+mn-lt"/>
              </a:rPr>
              <a:t>Internet</a:t>
            </a:r>
          </a:p>
          <a:p>
            <a:pPr marL="914400" lvl="1" indent="-457200">
              <a:buFont typeface="Segoe UI" panose="020B0502040204020203" pitchFamily="34" charset="0"/>
              <a:buChar char="‐"/>
            </a:pPr>
            <a:r>
              <a:rPr lang="en-CA" sz="2800" dirty="0" smtClean="0">
                <a:solidFill>
                  <a:srgbClr val="1E4466"/>
                </a:solidFill>
                <a:latin typeface="+mn-lt"/>
              </a:rPr>
              <a:t>Virtual and Host Services</a:t>
            </a:r>
          </a:p>
          <a:p>
            <a:pPr marL="914400" lvl="1" indent="-457200">
              <a:buFont typeface="Segoe UI" panose="020B0502040204020203" pitchFamily="34" charset="0"/>
              <a:buChar char="‐"/>
            </a:pPr>
            <a:r>
              <a:rPr lang="en-CA" sz="2800" dirty="0" smtClean="0">
                <a:solidFill>
                  <a:srgbClr val="1E4466"/>
                </a:solidFill>
                <a:latin typeface="+mn-lt"/>
              </a:rPr>
              <a:t>Professional Services</a:t>
            </a:r>
            <a:endParaRPr lang="en-CA" sz="2800" dirty="0">
              <a:solidFill>
                <a:srgbClr val="1E4466"/>
              </a:solidFill>
              <a:latin typeface="+mn-lt"/>
            </a:endParaRPr>
          </a:p>
          <a:p>
            <a:endParaRPr lang="en-CA" sz="2400" dirty="0">
              <a:solidFill>
                <a:srgbClr val="1E44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1"/>
            <a:ext cx="8153400" cy="761999"/>
          </a:xfrm>
        </p:spPr>
        <p:txBody>
          <a:bodyPr/>
          <a:lstStyle/>
          <a:p>
            <a:r>
              <a:rPr lang="en-CA" kern="1200" dirty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Launching Cloud </a:t>
            </a:r>
            <a:r>
              <a:rPr lang="en-CA" kern="1200" dirty="0" smtClean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Services</a:t>
            </a:r>
            <a:endParaRPr lang="en-CA" kern="1200" dirty="0">
              <a:solidFill>
                <a:srgbClr val="1E446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133600"/>
            <a:ext cx="8001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4763"/>
            <a:r>
              <a:rPr lang="en-CA" sz="2800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en-CA" sz="2800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2011, we </a:t>
            </a:r>
            <a:r>
              <a:rPr lang="en-CA" sz="2800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launched cloud-based services</a:t>
            </a:r>
          </a:p>
          <a:p>
            <a:pPr marL="0" lvl="1" indent="4763"/>
            <a:endParaRPr lang="en-CA" sz="2800" dirty="0" smtClean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lvl="1" indent="4763"/>
            <a:r>
              <a:rPr lang="en-CA" sz="2800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Now operating our 2</a:t>
            </a:r>
            <a:r>
              <a:rPr lang="en-CA" sz="2800" baseline="30000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nd</a:t>
            </a:r>
            <a:r>
              <a:rPr lang="en-CA" sz="2800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generation of cloud infrastructure services </a:t>
            </a:r>
          </a:p>
          <a:p>
            <a:pPr marL="0" lvl="1" indent="4763"/>
            <a:endParaRPr lang="en-CA" sz="2800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lvl="1" indent="4763"/>
            <a:r>
              <a:rPr lang="en-CA" sz="2800" dirty="0" smtClean="0">
                <a:solidFill>
                  <a:srgbClr val="004376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Our team </a:t>
            </a:r>
            <a:r>
              <a:rPr lang="en-CA" sz="2800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has learned a lot about the market, the technology, and our customers</a:t>
            </a:r>
          </a:p>
          <a:p>
            <a:pPr lvl="1"/>
            <a:endParaRPr lang="en-CA" sz="2400" dirty="0">
              <a:solidFill>
                <a:srgbClr val="1E44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0"/>
            <a:ext cx="5664947" cy="4887405"/>
          </a:xfrm>
          <a:prstGeom prst="rect">
            <a:avLst/>
          </a:prstGeom>
        </p:spPr>
      </p:pic>
      <p:pic>
        <p:nvPicPr>
          <p:cNvPr id="8" name="Picture 3" descr="H:\DC Pictures April 20, 2014\IMG_20140420_165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149594"/>
            <a:ext cx="853439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08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R:\Communications &amp; Marketing\Images\Company Photos\All IAI Images Approved for use_2013\For Q1Meeting\datacent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72" y="1142999"/>
            <a:ext cx="3268628" cy="491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:\Communications &amp; Marketing\Images\Company Photos\All IAI Images Approved for use_2013\For Q1Meeting\_DSC67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76248"/>
            <a:ext cx="3124200" cy="4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1"/>
            <a:ext cx="8382000" cy="685800"/>
          </a:xfrm>
        </p:spPr>
        <p:txBody>
          <a:bodyPr/>
          <a:lstStyle/>
          <a:p>
            <a:r>
              <a:rPr lang="en-CA" kern="1200" dirty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“Cloud” means many </a:t>
            </a:r>
            <a:r>
              <a:rPr lang="en-CA" kern="1200" dirty="0" smtClean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things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8077200" cy="3810000"/>
          </a:xfrm>
        </p:spPr>
        <p:txBody>
          <a:bodyPr/>
          <a:lstStyle/>
          <a:p>
            <a:pPr algn="l"/>
            <a:r>
              <a:rPr lang="en-CA" sz="2800" dirty="0" smtClean="0"/>
              <a:t>The Cloud </a:t>
            </a:r>
            <a:r>
              <a:rPr lang="en-CA" sz="2800" dirty="0"/>
              <a:t>creates both momentum and confusion in the marketplace</a:t>
            </a:r>
          </a:p>
          <a:p>
            <a:pPr algn="l"/>
            <a:endParaRPr lang="en-CA" sz="2800" dirty="0" smtClean="0"/>
          </a:p>
          <a:p>
            <a:pPr algn="l"/>
            <a:r>
              <a:rPr lang="en-CA" sz="2800" dirty="0" smtClean="0"/>
              <a:t>Everyone wants to associate their products and services with “The Cloud”, and adapt the meaning to their own use.</a:t>
            </a:r>
          </a:p>
        </p:txBody>
      </p:sp>
    </p:spTree>
    <p:extLst>
      <p:ext uri="{BB962C8B-B14F-4D97-AF65-F5344CB8AC3E}">
        <p14:creationId xmlns:p14="http://schemas.microsoft.com/office/powerpoint/2010/main" val="27814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153400" cy="838200"/>
          </a:xfrm>
        </p:spPr>
        <p:txBody>
          <a:bodyPr/>
          <a:lstStyle/>
          <a:p>
            <a:r>
              <a:rPr lang="en-CA" kern="1200" dirty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Defining the </a:t>
            </a:r>
            <a:r>
              <a:rPr lang="en-CA" kern="1200" dirty="0" smtClean="0">
                <a:solidFill>
                  <a:srgbClr val="1E446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Cloud</a:t>
            </a:r>
            <a:endParaRPr lang="en-CA" kern="1200" dirty="0">
              <a:solidFill>
                <a:srgbClr val="1E446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8077200" cy="3680048"/>
          </a:xfrm>
        </p:spPr>
        <p:txBody>
          <a:bodyPr/>
          <a:lstStyle/>
          <a:p>
            <a:pPr algn="l"/>
            <a:r>
              <a:rPr lang="en-CA" dirty="0" smtClean="0"/>
              <a:t>Broad Categories:</a:t>
            </a:r>
          </a:p>
          <a:p>
            <a:pPr algn="l"/>
            <a:r>
              <a:rPr lang="en-CA" dirty="0"/>
              <a:t>	</a:t>
            </a:r>
            <a:r>
              <a:rPr lang="en-CA" dirty="0" smtClean="0"/>
              <a:t>Software as a Service (</a:t>
            </a:r>
            <a:r>
              <a:rPr lang="en-CA" kern="1200" dirty="0">
                <a:solidFill>
                  <a:srgbClr val="1E4466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SaaS</a:t>
            </a:r>
            <a:r>
              <a:rPr lang="en-CA" dirty="0" smtClean="0"/>
              <a:t>) </a:t>
            </a:r>
          </a:p>
          <a:p>
            <a:pPr algn="l"/>
            <a:r>
              <a:rPr lang="en-CA" dirty="0"/>
              <a:t>	</a:t>
            </a:r>
            <a:r>
              <a:rPr lang="en-CA" dirty="0" smtClean="0"/>
              <a:t>Platform </a:t>
            </a:r>
            <a:r>
              <a:rPr lang="en-CA" dirty="0"/>
              <a:t>as a </a:t>
            </a:r>
            <a:r>
              <a:rPr lang="en-CA" dirty="0" smtClean="0"/>
              <a:t>Service  (</a:t>
            </a:r>
            <a:r>
              <a:rPr lang="en-CA" kern="1200" dirty="0" err="1">
                <a:solidFill>
                  <a:srgbClr val="1E4466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PaaS</a:t>
            </a:r>
            <a:r>
              <a:rPr lang="en-CA" dirty="0" smtClean="0"/>
              <a:t>)</a:t>
            </a:r>
            <a:endParaRPr lang="en-CA" dirty="0"/>
          </a:p>
          <a:p>
            <a:pPr algn="l"/>
            <a:r>
              <a:rPr lang="en-CA" dirty="0"/>
              <a:t>	</a:t>
            </a:r>
            <a:r>
              <a:rPr lang="en-CA" dirty="0" smtClean="0"/>
              <a:t>Infrastructure </a:t>
            </a:r>
            <a:r>
              <a:rPr lang="en-CA" dirty="0"/>
              <a:t>as a </a:t>
            </a:r>
            <a:r>
              <a:rPr lang="en-CA" dirty="0" smtClean="0"/>
              <a:t>Service </a:t>
            </a:r>
            <a:r>
              <a:rPr lang="en-CA" dirty="0"/>
              <a:t>(</a:t>
            </a:r>
            <a:r>
              <a:rPr lang="en-CA" kern="1200" dirty="0" err="1">
                <a:solidFill>
                  <a:srgbClr val="1E4466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IaaS</a:t>
            </a:r>
            <a:r>
              <a:rPr lang="en-CA" dirty="0"/>
              <a:t>)</a:t>
            </a:r>
          </a:p>
          <a:p>
            <a:r>
              <a:rPr lang="en-CA" sz="2400" dirty="0"/>
              <a:t>	</a:t>
            </a:r>
            <a:endParaRPr lang="en-CA" sz="2400" dirty="0" smtClean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97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AI Master Presentation Design">
  <a:themeElements>
    <a:clrScheme name="IAI Master Presentation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AI Master Presentation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I Master Presentation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I Master Presentation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I Master Presentation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I Master Presentation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I Master Presentation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I Master Presentation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I Master Presentation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I Master Presentation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I Master Presentation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I Master Presentation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I Master Presentation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IAI Master Presentation Design</Template>
  <TotalTime>129</TotalTime>
  <Words>824</Words>
  <Application>Microsoft Office PowerPoint</Application>
  <PresentationFormat>On-screen Show (4:3)</PresentationFormat>
  <Paragraphs>144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IAI Master Presentation Design</vt:lpstr>
      <vt:lpstr>The Nova Scotia Cloud </vt:lpstr>
      <vt:lpstr>IAI Cloud Services – A Case Study</vt:lpstr>
      <vt:lpstr>IAI Background</vt:lpstr>
      <vt:lpstr>Designed for Business </vt:lpstr>
      <vt:lpstr>Launching Cloud Services</vt:lpstr>
      <vt:lpstr>PowerPoint Presentation</vt:lpstr>
      <vt:lpstr>PowerPoint Presentation</vt:lpstr>
      <vt:lpstr>“Cloud” means many things</vt:lpstr>
      <vt:lpstr>Defining the Cloud</vt:lpstr>
      <vt:lpstr>Infrastructure as a Service (IaaS)</vt:lpstr>
      <vt:lpstr>IAI’s Cloud Services</vt:lpstr>
      <vt:lpstr>Why adopt IaaS?</vt:lpstr>
      <vt:lpstr>Segmenting the IaaS Market</vt:lpstr>
      <vt:lpstr>What are the IaaS market drivers:</vt:lpstr>
      <vt:lpstr>IaaS adoption by Segment and Sector</vt:lpstr>
      <vt:lpstr>Non IT SMEs</vt:lpstr>
      <vt:lpstr>Non IT SMEs</vt:lpstr>
      <vt:lpstr>IT Firms, Internet-based businesses, software developers, media firms </vt:lpstr>
      <vt:lpstr>IT Firms, Internet-based businesses, software developers, media firms</vt:lpstr>
      <vt:lpstr>Larger enterprises</vt:lpstr>
      <vt:lpstr>Larger enterprises continued…</vt:lpstr>
      <vt:lpstr>PowerPoint Presentation</vt:lpstr>
      <vt:lpstr>Institutions and governments</vt:lpstr>
      <vt:lpstr>PowerPoint Presentation</vt:lpstr>
      <vt:lpstr>Our marketing strategy</vt:lpstr>
      <vt:lpstr>Our differentiators</vt:lpstr>
      <vt:lpstr>Lessons Learned</vt:lpstr>
      <vt:lpstr>Lessons Learned continued…</vt:lpstr>
      <vt:lpstr>Thank-you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Patti</dc:creator>
  <cp:lastModifiedBy>Bruce MacDougall</cp:lastModifiedBy>
  <cp:revision>19</cp:revision>
  <dcterms:created xsi:type="dcterms:W3CDTF">2009-10-07T13:09:10Z</dcterms:created>
  <dcterms:modified xsi:type="dcterms:W3CDTF">2014-04-29T19:16:23Z</dcterms:modified>
</cp:coreProperties>
</file>